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9" r:id="rId8"/>
    <p:sldId id="274" r:id="rId9"/>
    <p:sldId id="261" r:id="rId10"/>
    <p:sldId id="263" r:id="rId11"/>
    <p:sldId id="265" r:id="rId12"/>
    <p:sldId id="275" r:id="rId13"/>
    <p:sldId id="266" r:id="rId14"/>
    <p:sldId id="276" r:id="rId15"/>
    <p:sldId id="262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71" r:id="rId24"/>
    <p:sldId id="27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rcselpa.org/resources/uploads/files/Guide%20for%20Parents%20and%20Guardians%20English.pdf" TargetMode="Externa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e0KSGoUg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selpa.org/resources/uploads/files/Guide%20for%20Parents%20and%20Guardians%20English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nur01-personnel/cresource/q1/p03/nur01_03_link_timeline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Autism (ASD) </a:t>
            </a:r>
            <a:r>
              <a:rPr lang="en-US" dirty="0"/>
              <a:t>and the Educational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Randi Chapluk, Principal, Riverside County Office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09822"/>
              </p:ext>
            </p:extLst>
          </p:nvPr>
        </p:nvGraphicFramePr>
        <p:xfrm>
          <a:off x="1301707" y="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7543621" imgH="5829181" progId="Acrobat.Document.2015">
                  <p:embed/>
                </p:oleObj>
              </mc:Choice>
              <mc:Fallback>
                <p:oleObj name="Acrobat Document" r:id="rId3" imgW="7543621" imgH="5829181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07" y="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49732" y="5626249"/>
            <a:ext cx="330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/>
              </a:rPr>
              <a:t>https://www.rcselpa.org/resources/uploads/files/Guide%20for%20Parents%20and%20Guardians%20English.pdf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833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Study Team (SST)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legal requirement of general education that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must</a:t>
            </a:r>
            <a:r>
              <a:rPr lang="en-US" dirty="0" smtClean="0"/>
              <a:t> occur prior to a referral for special education</a:t>
            </a:r>
          </a:p>
          <a:p>
            <a:endParaRPr lang="en-US" dirty="0" smtClean="0"/>
          </a:p>
          <a:p>
            <a:r>
              <a:rPr lang="en-US" dirty="0" smtClean="0"/>
              <a:t>Is a group of individuals at the school site who analyze data, identify interventions specific to a student, and re-meet to evaluate the data to determine efficacy</a:t>
            </a:r>
          </a:p>
          <a:p>
            <a:endParaRPr lang="en-US" dirty="0" smtClean="0"/>
          </a:p>
          <a:p>
            <a:r>
              <a:rPr lang="en-US" dirty="0" smtClean="0"/>
              <a:t>Who is included?</a:t>
            </a:r>
          </a:p>
          <a:p>
            <a:pPr lvl="1"/>
            <a:r>
              <a:rPr lang="en-US" dirty="0" smtClean="0"/>
              <a:t>The team will include: the student’s parent(s) and teacher.  Often an administrator and other professionals who know the student will attend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4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3" y="1724219"/>
            <a:ext cx="5052226" cy="3499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1868" y="1724219"/>
            <a:ext cx="377033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IEP Meeting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Frequency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Notice of Meeting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Who is in attendance?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Procedural Safeguards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9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13" y="0"/>
            <a:ext cx="694897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4132" y="6200384"/>
            <a:ext cx="205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DM SELPA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334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5745" y="935277"/>
            <a:ext cx="8596668" cy="22594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Eligibility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Review of data to determine present levels and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eligibility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75744" y="3401060"/>
            <a:ext cx="4185623" cy="5762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Eligible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5745" y="4183693"/>
            <a:ext cx="4185623" cy="1857669"/>
          </a:xfrm>
        </p:spPr>
        <p:txBody>
          <a:bodyPr/>
          <a:lstStyle/>
          <a:p>
            <a:r>
              <a:rPr lang="en-US" dirty="0" smtClean="0"/>
              <a:t>IEP process continues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088384" y="3401060"/>
            <a:ext cx="4185618" cy="576262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Not Eligible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088384" y="4183693"/>
            <a:ext cx="4185617" cy="18576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May be eligible for a 504 plan</a:t>
            </a:r>
          </a:p>
          <a:p>
            <a:pPr lvl="1"/>
            <a:r>
              <a:rPr lang="en-US" sz="2000" dirty="0" smtClean="0"/>
              <a:t>Student is referred to SST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928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Accommodations vs. modifications?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Neither is defined under IDEA, however an understanding of the difference is crucial in determining a pathway of support for individuals in the educational environment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8013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strategy utilized to support an individual in accessing the information in the curriculum/standards</a:t>
            </a:r>
          </a:p>
          <a:p>
            <a:r>
              <a:rPr lang="en-US" dirty="0" smtClean="0"/>
              <a:t>Examples can include:</a:t>
            </a:r>
          </a:p>
          <a:p>
            <a:pPr lvl="1"/>
            <a:r>
              <a:rPr lang="en-US" dirty="0" smtClean="0"/>
              <a:t>Extra time to complete an assignment</a:t>
            </a:r>
          </a:p>
          <a:p>
            <a:pPr lvl="1"/>
            <a:r>
              <a:rPr lang="en-US" dirty="0" smtClean="0"/>
              <a:t>Enlarged text</a:t>
            </a:r>
          </a:p>
          <a:p>
            <a:pPr lvl="1"/>
            <a:r>
              <a:rPr lang="en-US" dirty="0" smtClean="0"/>
              <a:t>Provision of notes </a:t>
            </a:r>
          </a:p>
          <a:p>
            <a:pPr lvl="1"/>
            <a:r>
              <a:rPr lang="en-US" dirty="0" smtClean="0"/>
              <a:t>Extra prompts or visuals</a:t>
            </a:r>
          </a:p>
          <a:p>
            <a:pPr lvl="1"/>
            <a:r>
              <a:rPr lang="en-US" dirty="0" smtClean="0"/>
              <a:t>Preferential </a:t>
            </a:r>
            <a:r>
              <a:rPr lang="en-US" dirty="0" smtClean="0"/>
              <a:t>seating</a:t>
            </a:r>
          </a:p>
          <a:p>
            <a:pPr lvl="1"/>
            <a:r>
              <a:rPr lang="en-US" dirty="0" smtClean="0"/>
              <a:t>Adjusting class schedule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strategy used to modify the curriculum to make it accessible to an individual, in other words, it changes the standard</a:t>
            </a:r>
          </a:p>
          <a:p>
            <a:r>
              <a:rPr lang="en-US" dirty="0" smtClean="0"/>
              <a:t>Examples can include:</a:t>
            </a:r>
          </a:p>
          <a:p>
            <a:pPr lvl="1"/>
            <a:r>
              <a:rPr lang="en-US" dirty="0" smtClean="0"/>
              <a:t>Modified workload</a:t>
            </a:r>
          </a:p>
          <a:p>
            <a:pPr lvl="1"/>
            <a:r>
              <a:rPr lang="en-US" dirty="0" smtClean="0"/>
              <a:t>Word bank of choices for test questions</a:t>
            </a:r>
          </a:p>
          <a:p>
            <a:pPr lvl="1"/>
            <a:r>
              <a:rPr lang="en-US" dirty="0" smtClean="0"/>
              <a:t>Targeting one portion of a standard rather than the whole standard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5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504 plan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educational environment, a student does not have both a 504 plan </a:t>
            </a:r>
            <a:r>
              <a:rPr lang="en-US" i="1" dirty="0" smtClean="0"/>
              <a:t>and </a:t>
            </a:r>
            <a:r>
              <a:rPr lang="en-US" dirty="0" smtClean="0"/>
              <a:t>an IEP</a:t>
            </a:r>
          </a:p>
          <a:p>
            <a:r>
              <a:rPr lang="en-US" dirty="0"/>
              <a:t>Not all students with disabilities require specialized </a:t>
            </a:r>
            <a:r>
              <a:rPr lang="en-US" dirty="0" smtClean="0"/>
              <a:t>instruction</a:t>
            </a:r>
          </a:p>
          <a:p>
            <a:r>
              <a:rPr lang="en-US" dirty="0" smtClean="0"/>
              <a:t>General education function</a:t>
            </a:r>
          </a:p>
          <a:p>
            <a:r>
              <a:rPr lang="en-US" dirty="0" smtClean="0"/>
              <a:t>Federally protected document that can continue after the student’s public education experience</a:t>
            </a:r>
          </a:p>
          <a:p>
            <a:r>
              <a:rPr lang="en-US" dirty="0" smtClean="0"/>
              <a:t>Specifies accommodations to ensure success and access to the learning environment</a:t>
            </a:r>
          </a:p>
          <a:p>
            <a:r>
              <a:rPr lang="en-US" dirty="0" smtClean="0"/>
              <a:t>Should be updated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60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Eligible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Development of IEP Goals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14" y="1390389"/>
            <a:ext cx="2925297" cy="3971129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Goals are identified in identified areas of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Driven by the present levels of performance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90148" y="5361518"/>
            <a:ext cx="142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Wrightslaw.com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53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Continuum of services and placement</a:t>
            </a:r>
            <a:endParaRPr lang="en-US" dirty="0"/>
          </a:p>
        </p:txBody>
      </p:sp>
      <p:graphicFrame>
        <p:nvGraphicFramePr>
          <p:cNvPr id="14" name="Content Placeholder 1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992620"/>
              </p:ext>
            </p:extLst>
          </p:nvPr>
        </p:nvGraphicFramePr>
        <p:xfrm>
          <a:off x="3476624" y="1270000"/>
          <a:ext cx="4226883" cy="547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829210" imgH="7543561" progId="Acrobat.Document.2015">
                  <p:embed/>
                </p:oleObj>
              </mc:Choice>
              <mc:Fallback>
                <p:oleObj name="Acrobat Document" r:id="rId3" imgW="5829210" imgH="7543561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6624" y="1270000"/>
                        <a:ext cx="4226883" cy="5471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62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388307"/>
            <a:ext cx="8596668" cy="56530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Local Educational Agency (LEA) offers FAPE</a:t>
            </a:r>
          </a:p>
          <a:p>
            <a:endParaRPr lang="en-US" sz="2800" dirty="0" smtClean="0"/>
          </a:p>
          <a:p>
            <a:r>
              <a:rPr lang="en-US" sz="2800" dirty="0" smtClean="0"/>
              <a:t>Parent must provide consent prior to implementation of IEP</a:t>
            </a:r>
          </a:p>
          <a:p>
            <a:endParaRPr lang="en-US" sz="2800" dirty="0"/>
          </a:p>
          <a:p>
            <a:r>
              <a:rPr lang="en-US" sz="2800" dirty="0" smtClean="0"/>
              <a:t>Notification of progress </a:t>
            </a:r>
          </a:p>
          <a:p>
            <a:pPr lvl="1"/>
            <a:r>
              <a:rPr lang="en-US" sz="2800" dirty="0" smtClean="0"/>
              <a:t>In line with general education progress reports</a:t>
            </a:r>
          </a:p>
          <a:p>
            <a:endParaRPr lang="en-US" sz="2800" dirty="0"/>
          </a:p>
          <a:p>
            <a:r>
              <a:rPr lang="en-US" sz="2800" dirty="0" smtClean="0"/>
              <a:t>IEPs are held</a:t>
            </a:r>
          </a:p>
          <a:p>
            <a:pPr lvl="1"/>
            <a:r>
              <a:rPr lang="en-US" sz="2800" dirty="0" smtClean="0"/>
              <a:t>Initial, annual, triennial, transition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34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latin typeface="Papyrus" panose="03070502060502030205" pitchFamily="66" charset="0"/>
              </a:rPr>
              <a:t>True    or    False</a:t>
            </a:r>
            <a:endParaRPr lang="en-US" sz="8000" dirty="0">
              <a:latin typeface="Papyrus" panose="03070502060502030205" pitchFamily="66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My  child </a:t>
            </a:r>
            <a:r>
              <a:rPr lang="en-US" sz="2800" dirty="0"/>
              <a:t>has a diagnosis of ASD</a:t>
            </a:r>
            <a:r>
              <a:rPr lang="en-US" sz="2800" dirty="0" smtClean="0"/>
              <a:t>, so he </a:t>
            </a:r>
            <a:r>
              <a:rPr lang="en-US" sz="2800" dirty="0"/>
              <a:t>will receive specialized services at school</a:t>
            </a:r>
          </a:p>
        </p:txBody>
      </p:sp>
    </p:spTree>
    <p:extLst>
      <p:ext uri="{BB962C8B-B14F-4D97-AF65-F5344CB8AC3E}">
        <p14:creationId xmlns:p14="http://schemas.microsoft.com/office/powerpoint/2010/main" val="38005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0" y="186140"/>
            <a:ext cx="8261776" cy="6164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222" y="1365337"/>
            <a:ext cx="6125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Strategies that can be used to work with the school program to support the success of my child</a:t>
            </a:r>
            <a:endParaRPr 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Communication &amp; Collaboration</a:t>
            </a:r>
            <a:endParaRPr lang="en-US" dirty="0"/>
          </a:p>
        </p:txBody>
      </p:sp>
      <p:pic>
        <p:nvPicPr>
          <p:cNvPr id="4" name="nhe0KSGoUg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0813" y="2299004"/>
            <a:ext cx="5488683" cy="3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73323"/>
              </p:ext>
            </p:extLst>
          </p:nvPr>
        </p:nvGraphicFramePr>
        <p:xfrm>
          <a:off x="3519814" y="94943"/>
          <a:ext cx="5075358" cy="6568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829210" imgH="7543561" progId="Acrobat.Document.2015">
                  <p:embed/>
                </p:oleObj>
              </mc:Choice>
              <mc:Fallback>
                <p:oleObj name="Acrobat Document" r:id="rId3" imgW="5829210" imgH="7543561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9814" y="94943"/>
                        <a:ext cx="5075358" cy="6568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8841160">
            <a:off x="-162513" y="3056229"/>
            <a:ext cx="407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Resolving Conflict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6373" y="6400800"/>
            <a:ext cx="191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Riverside County SELPA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08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504" y="5523978"/>
            <a:ext cx="8517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interactioninstitute.org and madewithangus.com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7" y="1092947"/>
            <a:ext cx="5766003" cy="4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351" y="1155932"/>
            <a:ext cx="883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Riverside County Special Education Local Plan Area (SELPA) “A Special Education Guide for Parents and Guardians”</a:t>
            </a:r>
          </a:p>
          <a:p>
            <a:r>
              <a:rPr lang="en-US" dirty="0"/>
              <a:t>	</a:t>
            </a:r>
            <a:r>
              <a:rPr lang="en-US" dirty="0">
                <a:hlinkClick r:id="rId3"/>
              </a:rPr>
              <a:t>https://www.rcselpa.org/resources/uploads/files/Guide%20for%20Parents%20and%20Guardians%20English.pdf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351134"/>
              </p:ext>
            </p:extLst>
          </p:nvPr>
        </p:nvGraphicFramePr>
        <p:xfrm>
          <a:off x="4872624" y="2356261"/>
          <a:ext cx="3077706" cy="398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Acrobat Document" r:id="rId4" imgW="5829210" imgH="7543561" progId="Acrobat.Document.2015">
                  <p:embed/>
                </p:oleObj>
              </mc:Choice>
              <mc:Fallback>
                <p:oleObj name="Acrobat Document" r:id="rId4" imgW="5829210" imgH="7543561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2624" y="2356261"/>
                        <a:ext cx="3077706" cy="398339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348" y="186436"/>
            <a:ext cx="8317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Resources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32000"/>
            <a:ext cx="8596313" cy="259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7107" y="1766170"/>
            <a:ext cx="64884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accent2">
                    <a:lumMod val="75000"/>
                  </a:schemeClr>
                </a:solidFill>
                <a:latin typeface="Harrington" panose="04040505050A02020702" pitchFamily="82" charset="0"/>
              </a:rPr>
              <a:t>Q &amp; A</a:t>
            </a:r>
            <a:endParaRPr lang="en-US" sz="15000" dirty="0">
              <a:solidFill>
                <a:schemeClr val="accent2">
                  <a:lumMod val="75000"/>
                </a:schemeClr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Papyrus" panose="03070502060502030205" pitchFamily="66" charset="0"/>
              </a:rPr>
              <a:t>False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Having a medial diagnosis of ASD does not mean an individual requires specialized services and/or modifications to access the educational environment.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27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Autism in the educational setting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01422" y="2160983"/>
            <a:ext cx="4185623" cy="576262"/>
          </a:xfrm>
        </p:spPr>
        <p:txBody>
          <a:bodyPr/>
          <a:lstStyle/>
          <a:p>
            <a:pPr algn="ctr"/>
            <a:r>
              <a:rPr lang="en-US" dirty="0" smtClean="0"/>
              <a:t>Medical Diagnosis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en-US" dirty="0" smtClean="0"/>
              <a:t> be given by a doctor or other specially trained clinician using criteria set forth by the    DSM-5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Might</a:t>
            </a:r>
            <a:r>
              <a:rPr lang="en-US" dirty="0" smtClean="0"/>
              <a:t> mean your child is eligible for special education services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Eligibility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team of professionals, which includes the child’s parent, determines a student is eligible by both being identified as meeting at least one of the disability categories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US" dirty="0" smtClean="0"/>
              <a:t> be in need of specialized services under IDEA</a:t>
            </a:r>
          </a:p>
          <a:p>
            <a:pPr lvl="1"/>
            <a:r>
              <a:rPr lang="en-US" dirty="0" smtClean="0"/>
              <a:t>Autism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n-US" dirty="0" smtClean="0"/>
              <a:t> one of the identified disability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Eligibility under the category of Autism in the educational environment is the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impact</a:t>
            </a:r>
            <a:r>
              <a:rPr lang="en-US" dirty="0" smtClean="0"/>
              <a:t> of the disability on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29" y="3199397"/>
            <a:ext cx="4601152" cy="30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800599"/>
            <a:ext cx="8596667" cy="124076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Federal Legislation Timeline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b="5740"/>
          <a:stretch>
            <a:fillRect/>
          </a:stretch>
        </p:blipFill>
        <p:spPr>
          <a:xfrm>
            <a:off x="677334" y="609600"/>
            <a:ext cx="8596668" cy="395316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rot="10800000" flipV="1">
            <a:off x="677334" y="4800598"/>
            <a:ext cx="8596667" cy="30480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hlinkClick r:id="rId3"/>
              </a:rPr>
              <a:t>https://iris.peabody.vanderbilt.edu/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1064"/>
            <a:ext cx="3854528" cy="892884"/>
          </a:xfrm>
        </p:spPr>
        <p:txBody>
          <a:bodyPr/>
          <a:lstStyle/>
          <a:p>
            <a:pPr algn="ctr"/>
            <a:r>
              <a:rPr lang="en-US" dirty="0" smtClean="0"/>
              <a:t>Rehabilitation Act of 1973, Section 504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754209"/>
            <a:ext cx="4513262" cy="30479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409253"/>
            <a:ext cx="3854528" cy="1161825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/>
              <a:t>A civil rights law which prohibits discrimination of individuals with disabilities in programs and activities which receive federal </a:t>
            </a:r>
            <a:r>
              <a:rPr lang="en-US" sz="1600" dirty="0" smtClean="0"/>
              <a:t>funding.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91671" y="2571078"/>
            <a:ext cx="394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Americans with Disabilities Act (ADA) of 1990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8946" y="3345628"/>
            <a:ext cx="3238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law which guarantees </a:t>
            </a:r>
            <a:r>
              <a:rPr lang="en-US" sz="1600" dirty="0"/>
              <a:t>equal opportunity for individuals with disabilities in employment, public accommodations, transportation, state and local government services, and 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5789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IDEA and IDEIA (Individuals with Disabilities Educational Improvement Act, 2004)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Free Appropriate Public Education (FAPE)</a:t>
            </a:r>
          </a:p>
          <a:p>
            <a:endParaRPr lang="en-US" dirty="0" smtClean="0"/>
          </a:p>
          <a:p>
            <a:r>
              <a:rPr lang="en-US" dirty="0" smtClean="0"/>
              <a:t>Least Restrictive Environment (LRE)</a:t>
            </a:r>
          </a:p>
          <a:p>
            <a:endParaRPr lang="en-US" dirty="0" smtClean="0"/>
          </a:p>
          <a:p>
            <a:r>
              <a:rPr lang="en-US" dirty="0" smtClean="0"/>
              <a:t>Supplementary aides and services, aka Related Services</a:t>
            </a:r>
          </a:p>
          <a:p>
            <a:endParaRPr lang="en-US" dirty="0" smtClean="0"/>
          </a:p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Protections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Due Process</a:t>
            </a:r>
          </a:p>
          <a:p>
            <a:endParaRPr lang="en-US" dirty="0"/>
          </a:p>
          <a:p>
            <a:r>
              <a:rPr lang="en-US" dirty="0" smtClean="0"/>
              <a:t>Individualized Education Program (IEP)</a:t>
            </a:r>
          </a:p>
          <a:p>
            <a:endParaRPr lang="en-US" dirty="0"/>
          </a:p>
          <a:p>
            <a:r>
              <a:rPr lang="en-US" dirty="0" smtClean="0"/>
              <a:t>Part C of IDEA</a:t>
            </a:r>
          </a:p>
          <a:p>
            <a:pPr lvl="1"/>
            <a:r>
              <a:rPr lang="en-US" dirty="0" smtClean="0"/>
              <a:t>Authorizes assistance to address the needs of infants and toddlers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uiExpand="1" build="p"/>
      <p:bldP spid="8" grpId="0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34" y="2711940"/>
            <a:ext cx="8596667" cy="566738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Multiple paths to support individuals </a:t>
            </a:r>
            <a:r>
              <a:rPr lang="en-US" sz="2000" dirty="0" smtClean="0"/>
              <a:t>with ASD in the educational setting:</a:t>
            </a:r>
            <a:endParaRPr lang="en-U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9" b="19089"/>
          <a:stretch>
            <a:fillRect/>
          </a:stretch>
        </p:blipFill>
        <p:spPr>
          <a:xfrm>
            <a:off x="2775473" y="576157"/>
            <a:ext cx="4435374" cy="1984164"/>
          </a:xfrm>
        </p:spPr>
      </p:pic>
      <p:sp>
        <p:nvSpPr>
          <p:cNvPr id="3" name="TextBox 2"/>
          <p:cNvSpPr txBox="1"/>
          <p:nvPr/>
        </p:nvSpPr>
        <p:spPr>
          <a:xfrm>
            <a:off x="935915" y="3278678"/>
            <a:ext cx="845308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Child Find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legal requirement that public schools find all children who have disabilities and may be eligible for special education </a:t>
            </a:r>
            <a:r>
              <a:rPr lang="en-US" sz="1600" dirty="0" smtClean="0"/>
              <a:t>services</a:t>
            </a:r>
            <a:r>
              <a:rPr lang="en-US" sz="1600" smtClean="0"/>
              <a:t>, birth to 21</a:t>
            </a:r>
            <a:endParaRPr lang="en-US" sz="16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EC §300.11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600" dirty="0"/>
              <a:t>Includes homeschooled children and students enrolled in private school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School team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Family:</a:t>
            </a:r>
          </a:p>
          <a:p>
            <a:pPr lvl="1"/>
            <a:r>
              <a:rPr lang="en-US" sz="1600" dirty="0"/>
              <a:t>Requests a Student Study Team (SST)</a:t>
            </a:r>
          </a:p>
          <a:p>
            <a:pPr lvl="1"/>
            <a:r>
              <a:rPr lang="en-US" sz="1600" dirty="0"/>
              <a:t>Requests evaluation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2690</TotalTime>
  <Words>729</Words>
  <Application>Microsoft Office PowerPoint</Application>
  <PresentationFormat>Widescreen</PresentationFormat>
  <Paragraphs>122</Paragraphs>
  <Slides>25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Harrington</vt:lpstr>
      <vt:lpstr>Papyrus</vt:lpstr>
      <vt:lpstr>Trebuchet MS</vt:lpstr>
      <vt:lpstr>Wingdings</vt:lpstr>
      <vt:lpstr>Wingdings 3</vt:lpstr>
      <vt:lpstr>Facet</vt:lpstr>
      <vt:lpstr>Adobe Acrobat Document</vt:lpstr>
      <vt:lpstr>Autism (ASD) and the Educational Environment</vt:lpstr>
      <vt:lpstr>True    or    False</vt:lpstr>
      <vt:lpstr>False</vt:lpstr>
      <vt:lpstr> Autism in the educational setting</vt:lpstr>
      <vt:lpstr>Educational eligibility</vt:lpstr>
      <vt:lpstr>Federal Legislation Timeline</vt:lpstr>
      <vt:lpstr>Rehabilitation Act of 1973, Section 504</vt:lpstr>
      <vt:lpstr>IDEA and IDEIA (Individuals with Disabilities Educational Improvement Act, 2004)</vt:lpstr>
      <vt:lpstr>Multiple paths to support individuals with ASD in the educational setting:</vt:lpstr>
      <vt:lpstr>PowerPoint Presentation</vt:lpstr>
      <vt:lpstr>Student Study Team (SST)</vt:lpstr>
      <vt:lpstr>PowerPoint Presentation</vt:lpstr>
      <vt:lpstr>PowerPoint Presentation</vt:lpstr>
      <vt:lpstr>Eligibility  Review of data to determine present levels and  eligibility</vt:lpstr>
      <vt:lpstr>Accommodations vs. modifications?  Neither is defined under IDEA, however an understanding of the difference is crucial in determining a pathway of support for individuals in the educational environment</vt:lpstr>
      <vt:lpstr> 504 plan</vt:lpstr>
      <vt:lpstr>Eligible  Development of IEP Goals</vt:lpstr>
      <vt:lpstr>Continuum of services and placement</vt:lpstr>
      <vt:lpstr>PowerPoint Presentation</vt:lpstr>
      <vt:lpstr>PowerPoint Presentation</vt:lpstr>
      <vt:lpstr>Communication &amp; Collaboration</vt:lpstr>
      <vt:lpstr>PowerPoint Presentation</vt:lpstr>
      <vt:lpstr>PowerPoint Presentation</vt:lpstr>
      <vt:lpstr>PowerPoint Presentation</vt:lpstr>
      <vt:lpstr>   </vt:lpstr>
    </vt:vector>
  </TitlesOfParts>
  <Company>Riverside County Office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and the Educational Environment</dc:title>
  <dc:creator>Randi Chapluk</dc:creator>
  <cp:lastModifiedBy>Randi Chapluk</cp:lastModifiedBy>
  <cp:revision>39</cp:revision>
  <dcterms:created xsi:type="dcterms:W3CDTF">2019-06-20T01:31:36Z</dcterms:created>
  <dcterms:modified xsi:type="dcterms:W3CDTF">2019-06-24T21:16:03Z</dcterms:modified>
</cp:coreProperties>
</file>