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7" r:id="rId1"/>
  </p:sldMasterIdLst>
  <p:sldIdLst>
    <p:sldId id="256" r:id="rId2"/>
    <p:sldId id="257" r:id="rId3"/>
    <p:sldId id="275" r:id="rId4"/>
    <p:sldId id="276" r:id="rId5"/>
    <p:sldId id="277" r:id="rId6"/>
    <p:sldId id="278" r:id="rId7"/>
    <p:sldId id="258" r:id="rId8"/>
    <p:sldId id="260" r:id="rId9"/>
    <p:sldId id="269" r:id="rId10"/>
    <p:sldId id="259" r:id="rId11"/>
    <p:sldId id="274" r:id="rId12"/>
    <p:sldId id="261" r:id="rId13"/>
    <p:sldId id="262" r:id="rId14"/>
    <p:sldId id="263" r:id="rId15"/>
    <p:sldId id="280" r:id="rId16"/>
    <p:sldId id="265" r:id="rId17"/>
    <p:sldId id="266" r:id="rId18"/>
    <p:sldId id="267" r:id="rId19"/>
    <p:sldId id="268" r:id="rId20"/>
    <p:sldId id="279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135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868D917-B54A-48A1-B73B-DD00A89188CA}" type="doc">
      <dgm:prSet loTypeId="urn:microsoft.com/office/officeart/2005/8/layout/process1" loCatId="Inbox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3ECBE432-E3E6-42A9-8324-1741E43721BB}">
      <dgm:prSet/>
      <dgm:spPr/>
      <dgm:t>
        <a:bodyPr/>
        <a:lstStyle/>
        <a:p>
          <a:r>
            <a:rPr lang="en-US" dirty="0"/>
            <a:t>Coalition of over 100 national, state, and local stakeholders and organizations, including community, healthy aging, nutrition, advocacy, healthcare professional, faith-based, and private sector groups</a:t>
          </a:r>
        </a:p>
      </dgm:t>
    </dgm:pt>
    <dgm:pt modelId="{BD671E59-0CF0-4709-98EE-9A6545981044}" type="parTrans" cxnId="{A8CB337E-C9CA-4FA6-BBE6-9F6B5BAA2996}">
      <dgm:prSet/>
      <dgm:spPr/>
      <dgm:t>
        <a:bodyPr/>
        <a:lstStyle/>
        <a:p>
          <a:endParaRPr lang="en-US"/>
        </a:p>
      </dgm:t>
    </dgm:pt>
    <dgm:pt modelId="{37C09B07-A3CE-4063-9704-31AD6FEADDB2}" type="sibTrans" cxnId="{A8CB337E-C9CA-4FA6-BBE6-9F6B5BAA2996}">
      <dgm:prSet/>
      <dgm:spPr/>
      <dgm:t>
        <a:bodyPr/>
        <a:lstStyle/>
        <a:p>
          <a:endParaRPr lang="en-US" dirty="0"/>
        </a:p>
      </dgm:t>
    </dgm:pt>
    <dgm:pt modelId="{B4F3ED44-6449-4755-8469-BB8BE6A432DE}">
      <dgm:prSet/>
      <dgm:spPr/>
      <dgm:t>
        <a:bodyPr/>
        <a:lstStyle/>
        <a:p>
          <a:r>
            <a:rPr lang="en-US" dirty="0"/>
            <a:t>Share the goal of achieving the recognition of malnutrition as a key indicator and vital sign of older adult health risk; work to create policy change toward a greater emphasis on screening, detecting, treating and preventing malnutrition</a:t>
          </a:r>
        </a:p>
      </dgm:t>
    </dgm:pt>
    <dgm:pt modelId="{D44751DA-62D4-45FB-A429-E90E7D256B9A}" type="parTrans" cxnId="{B88834BD-F796-485E-BA63-F7B2372E5854}">
      <dgm:prSet/>
      <dgm:spPr/>
      <dgm:t>
        <a:bodyPr/>
        <a:lstStyle/>
        <a:p>
          <a:endParaRPr lang="en-US"/>
        </a:p>
      </dgm:t>
    </dgm:pt>
    <dgm:pt modelId="{EC64221A-1158-4679-99E1-2B4FA970A9EB}" type="sibTrans" cxnId="{B88834BD-F796-485E-BA63-F7B2372E5854}">
      <dgm:prSet/>
      <dgm:spPr/>
      <dgm:t>
        <a:bodyPr/>
        <a:lstStyle/>
        <a:p>
          <a:endParaRPr lang="en-US"/>
        </a:p>
      </dgm:t>
    </dgm:pt>
    <dgm:pt modelId="{08235111-0502-4930-ACDE-7F491C56BF56}" type="pres">
      <dgm:prSet presAssocID="{C868D917-B54A-48A1-B73B-DD00A89188CA}" presName="Name0" presStyleCnt="0">
        <dgm:presLayoutVars>
          <dgm:dir/>
          <dgm:resizeHandles val="exact"/>
        </dgm:presLayoutVars>
      </dgm:prSet>
      <dgm:spPr/>
    </dgm:pt>
    <dgm:pt modelId="{C21A3B9D-8715-4544-B1DF-C42735F1B2E5}" type="pres">
      <dgm:prSet presAssocID="{3ECBE432-E3E6-42A9-8324-1741E43721BB}" presName="node" presStyleLbl="node1" presStyleIdx="0" presStyleCnt="2">
        <dgm:presLayoutVars>
          <dgm:bulletEnabled val="1"/>
        </dgm:presLayoutVars>
      </dgm:prSet>
      <dgm:spPr/>
    </dgm:pt>
    <dgm:pt modelId="{A46E0E7B-07C4-49AD-A2E5-CC66FAE477A1}" type="pres">
      <dgm:prSet presAssocID="{37C09B07-A3CE-4063-9704-31AD6FEADDB2}" presName="sibTrans" presStyleLbl="sibTrans2D1" presStyleIdx="0" presStyleCnt="1"/>
      <dgm:spPr/>
    </dgm:pt>
    <dgm:pt modelId="{72452E32-D11C-492F-9D93-FA43B790CCCB}" type="pres">
      <dgm:prSet presAssocID="{37C09B07-A3CE-4063-9704-31AD6FEADDB2}" presName="connectorText" presStyleLbl="sibTrans2D1" presStyleIdx="0" presStyleCnt="1"/>
      <dgm:spPr/>
    </dgm:pt>
    <dgm:pt modelId="{D0886D4C-3255-42E5-BF88-738ADAFEAA38}" type="pres">
      <dgm:prSet presAssocID="{B4F3ED44-6449-4755-8469-BB8BE6A432DE}" presName="node" presStyleLbl="node1" presStyleIdx="1" presStyleCnt="2">
        <dgm:presLayoutVars>
          <dgm:bulletEnabled val="1"/>
        </dgm:presLayoutVars>
      </dgm:prSet>
      <dgm:spPr/>
    </dgm:pt>
  </dgm:ptLst>
  <dgm:cxnLst>
    <dgm:cxn modelId="{926A2742-BD8E-48F1-BE8B-F50D7755905C}" type="presOf" srcId="{37C09B07-A3CE-4063-9704-31AD6FEADDB2}" destId="{A46E0E7B-07C4-49AD-A2E5-CC66FAE477A1}" srcOrd="0" destOrd="0" presId="urn:microsoft.com/office/officeart/2005/8/layout/process1"/>
    <dgm:cxn modelId="{B5468043-8157-4DC4-9520-FF0290B73386}" type="presOf" srcId="{B4F3ED44-6449-4755-8469-BB8BE6A432DE}" destId="{D0886D4C-3255-42E5-BF88-738ADAFEAA38}" srcOrd="0" destOrd="0" presId="urn:microsoft.com/office/officeart/2005/8/layout/process1"/>
    <dgm:cxn modelId="{AFA2206E-3E7D-4356-8067-CF40D86B1244}" type="presOf" srcId="{C868D917-B54A-48A1-B73B-DD00A89188CA}" destId="{08235111-0502-4930-ACDE-7F491C56BF56}" srcOrd="0" destOrd="0" presId="urn:microsoft.com/office/officeart/2005/8/layout/process1"/>
    <dgm:cxn modelId="{A8CB337E-C9CA-4FA6-BBE6-9F6B5BAA2996}" srcId="{C868D917-B54A-48A1-B73B-DD00A89188CA}" destId="{3ECBE432-E3E6-42A9-8324-1741E43721BB}" srcOrd="0" destOrd="0" parTransId="{BD671E59-0CF0-4709-98EE-9A6545981044}" sibTransId="{37C09B07-A3CE-4063-9704-31AD6FEADDB2}"/>
    <dgm:cxn modelId="{1C8E287F-3E6D-48E2-BFE6-1F7DA6BF94F8}" type="presOf" srcId="{3ECBE432-E3E6-42A9-8324-1741E43721BB}" destId="{C21A3B9D-8715-4544-B1DF-C42735F1B2E5}" srcOrd="0" destOrd="0" presId="urn:microsoft.com/office/officeart/2005/8/layout/process1"/>
    <dgm:cxn modelId="{F8D70EBB-AA00-4A7D-B755-759425F661B1}" type="presOf" srcId="{37C09B07-A3CE-4063-9704-31AD6FEADDB2}" destId="{72452E32-D11C-492F-9D93-FA43B790CCCB}" srcOrd="1" destOrd="0" presId="urn:microsoft.com/office/officeart/2005/8/layout/process1"/>
    <dgm:cxn modelId="{B88834BD-F796-485E-BA63-F7B2372E5854}" srcId="{C868D917-B54A-48A1-B73B-DD00A89188CA}" destId="{B4F3ED44-6449-4755-8469-BB8BE6A432DE}" srcOrd="1" destOrd="0" parTransId="{D44751DA-62D4-45FB-A429-E90E7D256B9A}" sibTransId="{EC64221A-1158-4679-99E1-2B4FA970A9EB}"/>
    <dgm:cxn modelId="{1C9A49B5-E73E-4F1B-89E1-22DEF3AAD31F}" type="presParOf" srcId="{08235111-0502-4930-ACDE-7F491C56BF56}" destId="{C21A3B9D-8715-4544-B1DF-C42735F1B2E5}" srcOrd="0" destOrd="0" presId="urn:microsoft.com/office/officeart/2005/8/layout/process1"/>
    <dgm:cxn modelId="{FE5982B4-8999-4857-9DA5-7A902E2858F6}" type="presParOf" srcId="{08235111-0502-4930-ACDE-7F491C56BF56}" destId="{A46E0E7B-07C4-49AD-A2E5-CC66FAE477A1}" srcOrd="1" destOrd="0" presId="urn:microsoft.com/office/officeart/2005/8/layout/process1"/>
    <dgm:cxn modelId="{B101A845-5486-4DB5-907C-586C81375F3B}" type="presParOf" srcId="{A46E0E7B-07C4-49AD-A2E5-CC66FAE477A1}" destId="{72452E32-D11C-492F-9D93-FA43B790CCCB}" srcOrd="0" destOrd="0" presId="urn:microsoft.com/office/officeart/2005/8/layout/process1"/>
    <dgm:cxn modelId="{51B76E14-BD2D-4BDC-8450-B0C1BBF83178}" type="presParOf" srcId="{08235111-0502-4930-ACDE-7F491C56BF56}" destId="{D0886D4C-3255-42E5-BF88-738ADAFEAA38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102CE08-A9DC-452E-9CF4-698A5C988FCC}" type="doc">
      <dgm:prSet loTypeId="urn:microsoft.com/office/officeart/2005/8/layout/default" loCatId="Inbox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F30732B7-5D66-4C52-B45C-4D221B58A056}">
      <dgm:prSet/>
      <dgm:spPr/>
      <dgm:t>
        <a:bodyPr/>
        <a:lstStyle/>
        <a:p>
          <a:r>
            <a:rPr lang="en-US" dirty="0"/>
            <a:t>Almost five years old</a:t>
          </a:r>
        </a:p>
      </dgm:t>
    </dgm:pt>
    <dgm:pt modelId="{7CF10C60-B9B0-4E76-8407-422EE265FCAE}" type="parTrans" cxnId="{8278EDDE-96A5-4B46-BE5E-AAF942A28A98}">
      <dgm:prSet/>
      <dgm:spPr/>
      <dgm:t>
        <a:bodyPr/>
        <a:lstStyle/>
        <a:p>
          <a:endParaRPr lang="en-US"/>
        </a:p>
      </dgm:t>
    </dgm:pt>
    <dgm:pt modelId="{8CE4CBE6-B88E-47F3-A482-5AD50B87E665}" type="sibTrans" cxnId="{8278EDDE-96A5-4B46-BE5E-AAF942A28A98}">
      <dgm:prSet/>
      <dgm:spPr/>
      <dgm:t>
        <a:bodyPr/>
        <a:lstStyle/>
        <a:p>
          <a:endParaRPr lang="en-US"/>
        </a:p>
      </dgm:t>
    </dgm:pt>
    <dgm:pt modelId="{E6542E70-AA8B-4EFD-8CB7-68C1FA158BF5}">
      <dgm:prSet/>
      <dgm:spPr/>
      <dgm:t>
        <a:bodyPr/>
        <a:lstStyle/>
        <a:p>
          <a:r>
            <a:rPr lang="en-US" dirty="0"/>
            <a:t>Formed with just a handful of nutrition and aging groups</a:t>
          </a:r>
        </a:p>
      </dgm:t>
    </dgm:pt>
    <dgm:pt modelId="{BA59579A-4206-4A85-8A89-1C56B2564374}" type="parTrans" cxnId="{635F3CC2-C4E3-4EFB-932C-6BE68A0BA7F2}">
      <dgm:prSet/>
      <dgm:spPr/>
      <dgm:t>
        <a:bodyPr/>
        <a:lstStyle/>
        <a:p>
          <a:endParaRPr lang="en-US"/>
        </a:p>
      </dgm:t>
    </dgm:pt>
    <dgm:pt modelId="{802CFDCE-E1DB-4D4D-BF56-54CEF60DEF8D}" type="sibTrans" cxnId="{635F3CC2-C4E3-4EFB-932C-6BE68A0BA7F2}">
      <dgm:prSet/>
      <dgm:spPr/>
      <dgm:t>
        <a:bodyPr/>
        <a:lstStyle/>
        <a:p>
          <a:endParaRPr lang="en-US"/>
        </a:p>
      </dgm:t>
    </dgm:pt>
    <dgm:pt modelId="{9B4D90D1-25A5-4B99-971F-114F2ABF3D05}">
      <dgm:prSet/>
      <dgm:spPr/>
      <dgm:t>
        <a:bodyPr/>
        <a:lstStyle/>
        <a:p>
          <a:r>
            <a:rPr lang="en-US" dirty="0"/>
            <a:t>There has been great interest from the community at large in this issue, and as it has grown, we have grown with it</a:t>
          </a:r>
        </a:p>
      </dgm:t>
    </dgm:pt>
    <dgm:pt modelId="{C3EED2DB-D7B3-4F6C-9962-4BCEB4845A5D}" type="parTrans" cxnId="{BC3A59D4-8338-4BB4-88EA-1D37421FF9A2}">
      <dgm:prSet/>
      <dgm:spPr/>
      <dgm:t>
        <a:bodyPr/>
        <a:lstStyle/>
        <a:p>
          <a:endParaRPr lang="en-US"/>
        </a:p>
      </dgm:t>
    </dgm:pt>
    <dgm:pt modelId="{935E92E0-8F7D-4306-A4ED-7ACD54C017D2}" type="sibTrans" cxnId="{BC3A59D4-8338-4BB4-88EA-1D37421FF9A2}">
      <dgm:prSet/>
      <dgm:spPr/>
      <dgm:t>
        <a:bodyPr/>
        <a:lstStyle/>
        <a:p>
          <a:endParaRPr lang="en-US"/>
        </a:p>
      </dgm:t>
    </dgm:pt>
    <dgm:pt modelId="{6D435F14-29FA-45C7-9EFC-1B861E54485F}" type="pres">
      <dgm:prSet presAssocID="{E102CE08-A9DC-452E-9CF4-698A5C988FCC}" presName="diagram" presStyleCnt="0">
        <dgm:presLayoutVars>
          <dgm:dir/>
          <dgm:resizeHandles val="exact"/>
        </dgm:presLayoutVars>
      </dgm:prSet>
      <dgm:spPr/>
    </dgm:pt>
    <dgm:pt modelId="{EF82E03A-AF32-48C5-8D09-3441E3C05961}" type="pres">
      <dgm:prSet presAssocID="{F30732B7-5D66-4C52-B45C-4D221B58A056}" presName="node" presStyleLbl="node1" presStyleIdx="0" presStyleCnt="3">
        <dgm:presLayoutVars>
          <dgm:bulletEnabled val="1"/>
        </dgm:presLayoutVars>
      </dgm:prSet>
      <dgm:spPr/>
    </dgm:pt>
    <dgm:pt modelId="{1BEF09D4-0131-42CF-AC89-CD9C440CFEE7}" type="pres">
      <dgm:prSet presAssocID="{8CE4CBE6-B88E-47F3-A482-5AD50B87E665}" presName="sibTrans" presStyleCnt="0"/>
      <dgm:spPr/>
    </dgm:pt>
    <dgm:pt modelId="{56C70BD6-AB20-4171-831B-577BA7677B3F}" type="pres">
      <dgm:prSet presAssocID="{E6542E70-AA8B-4EFD-8CB7-68C1FA158BF5}" presName="node" presStyleLbl="node1" presStyleIdx="1" presStyleCnt="3">
        <dgm:presLayoutVars>
          <dgm:bulletEnabled val="1"/>
        </dgm:presLayoutVars>
      </dgm:prSet>
      <dgm:spPr/>
    </dgm:pt>
    <dgm:pt modelId="{E1C0E058-14DD-4262-AF21-6E92EC559DD9}" type="pres">
      <dgm:prSet presAssocID="{802CFDCE-E1DB-4D4D-BF56-54CEF60DEF8D}" presName="sibTrans" presStyleCnt="0"/>
      <dgm:spPr/>
    </dgm:pt>
    <dgm:pt modelId="{51B0B744-6DC9-4281-A7D0-553A852E078C}" type="pres">
      <dgm:prSet presAssocID="{9B4D90D1-25A5-4B99-971F-114F2ABF3D05}" presName="node" presStyleLbl="node1" presStyleIdx="2" presStyleCnt="3">
        <dgm:presLayoutVars>
          <dgm:bulletEnabled val="1"/>
        </dgm:presLayoutVars>
      </dgm:prSet>
      <dgm:spPr/>
    </dgm:pt>
  </dgm:ptLst>
  <dgm:cxnLst>
    <dgm:cxn modelId="{F7360464-EAE7-4CAC-8C75-0DD1174199E9}" type="presOf" srcId="{E102CE08-A9DC-452E-9CF4-698A5C988FCC}" destId="{6D435F14-29FA-45C7-9EFC-1B861E54485F}" srcOrd="0" destOrd="0" presId="urn:microsoft.com/office/officeart/2005/8/layout/default"/>
    <dgm:cxn modelId="{9BD919A2-62DB-44CC-B328-734EA691D966}" type="presOf" srcId="{F30732B7-5D66-4C52-B45C-4D221B58A056}" destId="{EF82E03A-AF32-48C5-8D09-3441E3C05961}" srcOrd="0" destOrd="0" presId="urn:microsoft.com/office/officeart/2005/8/layout/default"/>
    <dgm:cxn modelId="{635F3CC2-C4E3-4EFB-932C-6BE68A0BA7F2}" srcId="{E102CE08-A9DC-452E-9CF4-698A5C988FCC}" destId="{E6542E70-AA8B-4EFD-8CB7-68C1FA158BF5}" srcOrd="1" destOrd="0" parTransId="{BA59579A-4206-4A85-8A89-1C56B2564374}" sibTransId="{802CFDCE-E1DB-4D4D-BF56-54CEF60DEF8D}"/>
    <dgm:cxn modelId="{AC26EFC2-2CE1-42BF-BA50-DCF4561DF7BF}" type="presOf" srcId="{9B4D90D1-25A5-4B99-971F-114F2ABF3D05}" destId="{51B0B744-6DC9-4281-A7D0-553A852E078C}" srcOrd="0" destOrd="0" presId="urn:microsoft.com/office/officeart/2005/8/layout/default"/>
    <dgm:cxn modelId="{BC3A59D4-8338-4BB4-88EA-1D37421FF9A2}" srcId="{E102CE08-A9DC-452E-9CF4-698A5C988FCC}" destId="{9B4D90D1-25A5-4B99-971F-114F2ABF3D05}" srcOrd="2" destOrd="0" parTransId="{C3EED2DB-D7B3-4F6C-9962-4BCEB4845A5D}" sibTransId="{935E92E0-8F7D-4306-A4ED-7ACD54C017D2}"/>
    <dgm:cxn modelId="{CDAC43D5-CDDE-42CE-A2D1-236AA8571EE3}" type="presOf" srcId="{E6542E70-AA8B-4EFD-8CB7-68C1FA158BF5}" destId="{56C70BD6-AB20-4171-831B-577BA7677B3F}" srcOrd="0" destOrd="0" presId="urn:microsoft.com/office/officeart/2005/8/layout/default"/>
    <dgm:cxn modelId="{8278EDDE-96A5-4B46-BE5E-AAF942A28A98}" srcId="{E102CE08-A9DC-452E-9CF4-698A5C988FCC}" destId="{F30732B7-5D66-4C52-B45C-4D221B58A056}" srcOrd="0" destOrd="0" parTransId="{7CF10C60-B9B0-4E76-8407-422EE265FCAE}" sibTransId="{8CE4CBE6-B88E-47F3-A482-5AD50B87E665}"/>
    <dgm:cxn modelId="{DD156303-C58A-4894-99AB-E0EA1CF683B8}" type="presParOf" srcId="{6D435F14-29FA-45C7-9EFC-1B861E54485F}" destId="{EF82E03A-AF32-48C5-8D09-3441E3C05961}" srcOrd="0" destOrd="0" presId="urn:microsoft.com/office/officeart/2005/8/layout/default"/>
    <dgm:cxn modelId="{8AF5A20A-5239-4CEE-9687-FE90A75461A2}" type="presParOf" srcId="{6D435F14-29FA-45C7-9EFC-1B861E54485F}" destId="{1BEF09D4-0131-42CF-AC89-CD9C440CFEE7}" srcOrd="1" destOrd="0" presId="urn:microsoft.com/office/officeart/2005/8/layout/default"/>
    <dgm:cxn modelId="{EA6F8077-B151-4126-BB39-A8DD527B62F8}" type="presParOf" srcId="{6D435F14-29FA-45C7-9EFC-1B861E54485F}" destId="{56C70BD6-AB20-4171-831B-577BA7677B3F}" srcOrd="2" destOrd="0" presId="urn:microsoft.com/office/officeart/2005/8/layout/default"/>
    <dgm:cxn modelId="{5042816D-771C-4AB0-92B3-7B7AFBE31B18}" type="presParOf" srcId="{6D435F14-29FA-45C7-9EFC-1B861E54485F}" destId="{E1C0E058-14DD-4262-AF21-6E92EC559DD9}" srcOrd="3" destOrd="0" presId="urn:microsoft.com/office/officeart/2005/8/layout/default"/>
    <dgm:cxn modelId="{DD9E5377-8C89-48F1-A140-8BD77D042EC6}" type="presParOf" srcId="{6D435F14-29FA-45C7-9EFC-1B861E54485F}" destId="{51B0B744-6DC9-4281-A7D0-553A852E078C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1A3B9D-8715-4544-B1DF-C42735F1B2E5}">
      <dsp:nvSpPr>
        <dsp:cNvPr id="0" name=""/>
        <dsp:cNvSpPr/>
      </dsp:nvSpPr>
      <dsp:spPr>
        <a:xfrm>
          <a:off x="1540" y="911349"/>
          <a:ext cx="3284841" cy="2331788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Coalition of over 100 national, state, and local stakeholders and organizations, including community, healthy aging, nutrition, advocacy, healthcare professional, faith-based, and private sector groups</a:t>
          </a:r>
        </a:p>
      </dsp:txBody>
      <dsp:txXfrm>
        <a:off x="69836" y="979645"/>
        <a:ext cx="3148249" cy="2195196"/>
      </dsp:txXfrm>
    </dsp:sp>
    <dsp:sp modelId="{A46E0E7B-07C4-49AD-A2E5-CC66FAE477A1}">
      <dsp:nvSpPr>
        <dsp:cNvPr id="0" name=""/>
        <dsp:cNvSpPr/>
      </dsp:nvSpPr>
      <dsp:spPr>
        <a:xfrm>
          <a:off x="3614865" y="1669923"/>
          <a:ext cx="696386" cy="814640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 dirty="0"/>
        </a:p>
      </dsp:txBody>
      <dsp:txXfrm>
        <a:off x="3614865" y="1832851"/>
        <a:ext cx="487470" cy="488784"/>
      </dsp:txXfrm>
    </dsp:sp>
    <dsp:sp modelId="{D0886D4C-3255-42E5-BF88-738ADAFEAA38}">
      <dsp:nvSpPr>
        <dsp:cNvPr id="0" name=""/>
        <dsp:cNvSpPr/>
      </dsp:nvSpPr>
      <dsp:spPr>
        <a:xfrm>
          <a:off x="4600318" y="911349"/>
          <a:ext cx="3284841" cy="2331788"/>
        </a:xfrm>
        <a:prstGeom prst="roundRect">
          <a:avLst>
            <a:gd name="adj" fmla="val 10000"/>
          </a:avLst>
        </a:prstGeom>
        <a:solidFill>
          <a:schemeClr val="accent2">
            <a:hueOff val="39038"/>
            <a:satOff val="-26876"/>
            <a:lumOff val="-686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Share the goal of achieving the recognition of malnutrition as a key indicator and vital sign of older adult health risk; work to create policy change toward a greater emphasis on screening, detecting, treating and preventing malnutrition</a:t>
          </a:r>
        </a:p>
      </dsp:txBody>
      <dsp:txXfrm>
        <a:off x="4668614" y="979645"/>
        <a:ext cx="3148249" cy="219519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82E03A-AF32-48C5-8D09-3441E3C05961}">
      <dsp:nvSpPr>
        <dsp:cNvPr id="0" name=""/>
        <dsp:cNvSpPr/>
      </dsp:nvSpPr>
      <dsp:spPr>
        <a:xfrm>
          <a:off x="523056" y="173"/>
          <a:ext cx="3094136" cy="185648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Almost five years old</a:t>
          </a:r>
        </a:p>
      </dsp:txBody>
      <dsp:txXfrm>
        <a:off x="523056" y="173"/>
        <a:ext cx="3094136" cy="1856482"/>
      </dsp:txXfrm>
    </dsp:sp>
    <dsp:sp modelId="{56C70BD6-AB20-4171-831B-577BA7677B3F}">
      <dsp:nvSpPr>
        <dsp:cNvPr id="0" name=""/>
        <dsp:cNvSpPr/>
      </dsp:nvSpPr>
      <dsp:spPr>
        <a:xfrm>
          <a:off x="3926606" y="173"/>
          <a:ext cx="3094136" cy="1856482"/>
        </a:xfrm>
        <a:prstGeom prst="rect">
          <a:avLst/>
        </a:prstGeom>
        <a:solidFill>
          <a:schemeClr val="accent2">
            <a:hueOff val="19519"/>
            <a:satOff val="-13438"/>
            <a:lumOff val="-3431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Formed with just a handful of nutrition and aging groups</a:t>
          </a:r>
        </a:p>
      </dsp:txBody>
      <dsp:txXfrm>
        <a:off x="3926606" y="173"/>
        <a:ext cx="3094136" cy="1856482"/>
      </dsp:txXfrm>
    </dsp:sp>
    <dsp:sp modelId="{51B0B744-6DC9-4281-A7D0-553A852E078C}">
      <dsp:nvSpPr>
        <dsp:cNvPr id="0" name=""/>
        <dsp:cNvSpPr/>
      </dsp:nvSpPr>
      <dsp:spPr>
        <a:xfrm>
          <a:off x="2224831" y="2166069"/>
          <a:ext cx="3094136" cy="1856482"/>
        </a:xfrm>
        <a:prstGeom prst="rect">
          <a:avLst/>
        </a:prstGeom>
        <a:solidFill>
          <a:schemeClr val="accent2">
            <a:hueOff val="39038"/>
            <a:satOff val="-26876"/>
            <a:lumOff val="-686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There has been great interest from the community at large in this issue, and as it has grown, we have grown with it</a:t>
          </a:r>
        </a:p>
      </dsp:txBody>
      <dsp:txXfrm>
        <a:off x="2224831" y="2166069"/>
        <a:ext cx="3094136" cy="185648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67281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0141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69924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5548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12933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32164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82044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9640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77794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B61BEF0D-F0BB-DE4B-95CE-6DB70DBA9567}" type="datetimeFigureOut">
              <a:rPr lang="en-US" smtClean="0"/>
              <a:pPr/>
              <a:t>5/14/2020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17934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6480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5/14/2020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5609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mponder@matzblancato.com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hyperlink" Target="mailto:mponder@matzblancato.com" TargetMode="External"/><Relationship Id="rId3" Type="http://schemas.openxmlformats.org/officeDocument/2006/relationships/hyperlink" Target="http://defeatmalnutrition.today/" TargetMode="External"/><Relationship Id="rId7" Type="http://schemas.openxmlformats.org/officeDocument/2006/relationships/hyperlink" Target="http://eldercare.acl.gov/" TargetMode="External"/><Relationship Id="rId2" Type="http://schemas.openxmlformats.org/officeDocument/2006/relationships/hyperlink" Target="https://www.defeatmalnutrition.today/covid-19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mealsonwheelsamerica.org/" TargetMode="External"/><Relationship Id="rId5" Type="http://schemas.openxmlformats.org/officeDocument/2006/relationships/hyperlink" Target="http://nanasp.org/" TargetMode="External"/><Relationship Id="rId4" Type="http://schemas.openxmlformats.org/officeDocument/2006/relationships/hyperlink" Target="https://www.benefitscheckup.org/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5400" dirty="0"/>
              <a:t>Nutrition and Caregiving: A Personal (and Public) Health Issue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>
                <a:solidFill>
                  <a:schemeClr val="tx1"/>
                </a:solidFill>
              </a:rPr>
              <a:t>Meredith Whitmire</a:t>
            </a:r>
          </a:p>
          <a:p>
            <a:r>
              <a:rPr lang="en-US" dirty="0">
                <a:solidFill>
                  <a:schemeClr val="tx1"/>
                </a:solidFill>
              </a:rPr>
              <a:t>May 14, 2020</a:t>
            </a:r>
          </a:p>
          <a:p>
            <a:r>
              <a:rPr lang="en-US" dirty="0">
                <a:hlinkClick r:id="rId2"/>
              </a:rPr>
              <a:t>mponder@matzblancato.com</a:t>
            </a:r>
            <a:r>
              <a:rPr lang="en-US" dirty="0"/>
              <a:t>     </a:t>
            </a:r>
          </a:p>
        </p:txBody>
      </p:sp>
    </p:spTree>
    <p:extLst>
      <p:ext uri="{BB962C8B-B14F-4D97-AF65-F5344CB8AC3E}">
        <p14:creationId xmlns:p14="http://schemas.microsoft.com/office/powerpoint/2010/main" val="6503556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screenshot of a cell phone&#10;&#10;Description automatically generated"/>
          <p:cNvPicPr>
            <a:picLocks noChangeAspect="1"/>
          </p:cNvPicPr>
          <p:nvPr/>
        </p:nvPicPr>
        <p:blipFill rotWithShape="1">
          <a:blip r:embed="rId2"/>
          <a:srcRect/>
          <a:stretch/>
        </p:blipFill>
        <p:spPr>
          <a:xfrm>
            <a:off x="20" y="10"/>
            <a:ext cx="9143980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82307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DCB089-39FE-4742-8C0E-A9C58058F2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>
            <a:noAutofit/>
          </a:bodyPr>
          <a:lstStyle/>
          <a:p>
            <a:r>
              <a:rPr lang="en-US" sz="3200" dirty="0"/>
              <a:t>A Sampling of Relevant Prevention Steps from the National Blueprint You Can Take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5C8F8C-6A37-4EAC-9E61-E09D854083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Make checklists available that can evaluate if older adults or their family members may be eligible for nutrition services through the Older Americans Act.</a:t>
            </a:r>
          </a:p>
          <a:p>
            <a:r>
              <a:rPr lang="en-US" dirty="0"/>
              <a:t>Require state-based home care standards for training all home-based caregivers regarding nutrition, food safety, identification of signs and symptoms of malnutrition.</a:t>
            </a:r>
          </a:p>
          <a:p>
            <a:r>
              <a:rPr lang="en-US" dirty="0"/>
              <a:t>Develop and distribute malnutrition-related educational materials for older adults and caregivers.</a:t>
            </a:r>
          </a:p>
          <a:p>
            <a:r>
              <a:rPr lang="en-US" dirty="0"/>
              <a:t>Conduct awareness campaigns about malnutrition.</a:t>
            </a:r>
          </a:p>
          <a:p>
            <a:r>
              <a:rPr lang="en-US" dirty="0"/>
              <a:t>Educate older adults and caregivers on “optimal nutrition” and provide resources to access nutrition services.</a:t>
            </a:r>
          </a:p>
        </p:txBody>
      </p:sp>
    </p:spTree>
    <p:extLst>
      <p:ext uri="{BB962C8B-B14F-4D97-AF65-F5344CB8AC3E}">
        <p14:creationId xmlns:p14="http://schemas.microsoft.com/office/powerpoint/2010/main" val="8041248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Nutrition Education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Nutrition education for caregivers is vital.</a:t>
            </a:r>
          </a:p>
          <a:p>
            <a:r>
              <a:rPr lang="en-US" dirty="0"/>
              <a:t>Many older adults rely on friends and family for nutrition information. </a:t>
            </a:r>
          </a:p>
          <a:p>
            <a:r>
              <a:rPr lang="en-US" dirty="0"/>
              <a:t>Also, many caregivers are providing care for older adults with special dietary needs. </a:t>
            </a:r>
          </a:p>
          <a:p>
            <a:r>
              <a:rPr lang="en-US" dirty="0"/>
              <a:t>It is critical for caregivers to talk to their care recipient’s doctors and/or to an RDN about the best dietary plan for the older adult they’re caring for.</a:t>
            </a:r>
          </a:p>
          <a:p>
            <a:r>
              <a:rPr lang="en-US" dirty="0"/>
              <a:t>This is particularly true if that older adult has a chronic condition.</a:t>
            </a:r>
          </a:p>
        </p:txBody>
      </p:sp>
    </p:spTree>
    <p:extLst>
      <p:ext uri="{BB962C8B-B14F-4D97-AF65-F5344CB8AC3E}">
        <p14:creationId xmlns:p14="http://schemas.microsoft.com/office/powerpoint/2010/main" val="40031271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Access to 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Access to a strong safety net is vital.</a:t>
            </a:r>
          </a:p>
          <a:p>
            <a:r>
              <a:rPr lang="en-US" dirty="0"/>
              <a:t>Programs older adults might be eligible for include SNAP, Older Americans Act (OAA) nutrition programs, the Commodity Supplemental Food Program, and more.</a:t>
            </a:r>
          </a:p>
          <a:p>
            <a:r>
              <a:rPr lang="en-US" dirty="0"/>
              <a:t>But, many older adults who are eligible aren’t participating.</a:t>
            </a:r>
          </a:p>
          <a:p>
            <a:r>
              <a:rPr lang="en-US" dirty="0"/>
              <a:t>3 in 5 seniors eligible for SNAP, for example, aren’t participating in the program. This means that 5.2 million seniors are missing out on benefits.</a:t>
            </a:r>
          </a:p>
        </p:txBody>
      </p:sp>
    </p:spTree>
    <p:extLst>
      <p:ext uri="{BB962C8B-B14F-4D97-AF65-F5344CB8AC3E}">
        <p14:creationId xmlns:p14="http://schemas.microsoft.com/office/powerpoint/2010/main" val="27778410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SNAP has quite a few participation barriers.</a:t>
            </a:r>
          </a:p>
          <a:p>
            <a:r>
              <a:rPr lang="en-US" dirty="0"/>
              <a:t>But in the case of OAA nutrition programs, it’s generally due to lack of funding, creating long waiting lists, for example, or closure of senior centers.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85181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C1175E-8DD7-49E0-8142-BA5E8576D0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COVID-19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1ED677-54D4-4BD4-91B7-944554F9D5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Would also be remiss if I didn’t discuss COVID-19 and the deep impacts it has had on nutrition and caregiving</a:t>
            </a:r>
          </a:p>
          <a:p>
            <a:r>
              <a:rPr lang="en-US" dirty="0"/>
              <a:t>Has caused real hardships in the community</a:t>
            </a:r>
          </a:p>
          <a:p>
            <a:r>
              <a:rPr lang="en-US" dirty="0"/>
              <a:t>In response, Congress has provided a total of $750 million for Older Americans Act nutrition programs and added local and state flexibility</a:t>
            </a:r>
          </a:p>
          <a:p>
            <a:r>
              <a:rPr lang="en-US" dirty="0"/>
              <a:t>Has also increased money for other nutrition programs</a:t>
            </a:r>
          </a:p>
          <a:p>
            <a:r>
              <a:rPr lang="en-US" dirty="0"/>
              <a:t>However, gaps still remain</a:t>
            </a:r>
          </a:p>
        </p:txBody>
      </p:sp>
    </p:spTree>
    <p:extLst>
      <p:ext uri="{BB962C8B-B14F-4D97-AF65-F5344CB8AC3E}">
        <p14:creationId xmlns:p14="http://schemas.microsoft.com/office/powerpoint/2010/main" val="3085981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Tying It All Back…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is a caregiving issue because a well-nourished older adult is a healthier older adult. </a:t>
            </a:r>
          </a:p>
          <a:p>
            <a:r>
              <a:rPr lang="en-US" dirty="0"/>
              <a:t>She is an older adult who is less likely to need intensive care in a nursing home, hospital, or around-the-clock at home.</a:t>
            </a:r>
          </a:p>
          <a:p>
            <a:r>
              <a:rPr lang="en-US" dirty="0"/>
              <a:t>She maintains more independence.</a:t>
            </a:r>
          </a:p>
          <a:p>
            <a:r>
              <a:rPr lang="en-US" dirty="0"/>
              <a:t>She needs less assistance. </a:t>
            </a:r>
          </a:p>
        </p:txBody>
      </p:sp>
    </p:spTree>
    <p:extLst>
      <p:ext uri="{BB962C8B-B14F-4D97-AF65-F5344CB8AC3E}">
        <p14:creationId xmlns:p14="http://schemas.microsoft.com/office/powerpoint/2010/main" val="15877416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Also…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is a caregiving issue because many caregivers themselves depend on these programs.</a:t>
            </a:r>
          </a:p>
          <a:p>
            <a:pPr lvl="1"/>
            <a:r>
              <a:rPr lang="en-US" dirty="0"/>
              <a:t>Caregivers are also aging</a:t>
            </a:r>
          </a:p>
          <a:p>
            <a:pPr lvl="1"/>
            <a:r>
              <a:rPr lang="en-US" dirty="0"/>
              <a:t>Caregivers may also be struggling financially</a:t>
            </a:r>
          </a:p>
          <a:p>
            <a:r>
              <a:rPr lang="en-US" dirty="0"/>
              <a:t>In short, these programs can be significant for everyone in the family.</a:t>
            </a:r>
          </a:p>
        </p:txBody>
      </p:sp>
    </p:spTree>
    <p:extLst>
      <p:ext uri="{BB962C8B-B14F-4D97-AF65-F5344CB8AC3E}">
        <p14:creationId xmlns:p14="http://schemas.microsoft.com/office/powerpoint/2010/main" val="26076359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You Can Do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Contact your members of Congress now—tell them about the importance of nutrition programs.</a:t>
            </a:r>
          </a:p>
          <a:p>
            <a:r>
              <a:rPr lang="en-US" dirty="0"/>
              <a:t>Call the Capitol switchboard at (202) 224-3121 to be connected.</a:t>
            </a:r>
          </a:p>
          <a:p>
            <a:r>
              <a:rPr lang="en-US" dirty="0"/>
              <a:t>Or, go to congress.gov to find your members’ websites to send emails.</a:t>
            </a:r>
          </a:p>
          <a:p>
            <a:r>
              <a:rPr lang="en-US" dirty="0"/>
              <a:t>The future of these programs depend on real-world stories, not just Washington advocates.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98124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Nutrition is a public health issue—it is costly and it is significant to both older adults and their caregivers.</a:t>
            </a:r>
          </a:p>
          <a:p>
            <a:r>
              <a:rPr lang="en-US" dirty="0"/>
              <a:t>The burdens of caregiving may compromise the health and proper nutritional intake of family caregivers.</a:t>
            </a:r>
          </a:p>
          <a:p>
            <a:r>
              <a:rPr lang="en-US" dirty="0"/>
              <a:t>This puts them at risk of chronic disease and harms their quality of life—which also harms the quality of life of their care recipients.</a:t>
            </a:r>
          </a:p>
          <a:p>
            <a:r>
              <a:rPr lang="en-US" dirty="0"/>
              <a:t>But, caregivers can make a difference, </a:t>
            </a:r>
            <a:r>
              <a:rPr lang="en-US"/>
              <a:t>with their own diets, </a:t>
            </a:r>
            <a:r>
              <a:rPr lang="en-US" dirty="0"/>
              <a:t>with their care recipient and in advocating for nutrition programs that keep older adults healthy.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04791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Defeat Malnutrition Today</a:t>
            </a:r>
          </a:p>
          <a:p>
            <a:r>
              <a:rPr lang="en-US" dirty="0"/>
              <a:t>Nutrition for caregivers</a:t>
            </a:r>
          </a:p>
          <a:p>
            <a:r>
              <a:rPr lang="en-US" dirty="0"/>
              <a:t>Malnutrition in older adults</a:t>
            </a:r>
          </a:p>
          <a:p>
            <a:r>
              <a:rPr lang="en-US" dirty="0"/>
              <a:t>Nutrition education</a:t>
            </a:r>
          </a:p>
          <a:p>
            <a:r>
              <a:rPr lang="en-US" dirty="0"/>
              <a:t>Resources</a:t>
            </a:r>
          </a:p>
          <a:p>
            <a:r>
              <a:rPr lang="en-US" dirty="0"/>
              <a:t>The big “so what”?</a:t>
            </a:r>
          </a:p>
          <a:p>
            <a:r>
              <a:rPr lang="en-US" dirty="0"/>
              <a:t>How to help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81255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883CD8-3B22-42CB-808C-AB2BB39159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CCAB02-9371-4F6D-ACA3-5E7A0D5B9E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Defeat Malnutrition Today COVID-19 page: </a:t>
            </a:r>
            <a:r>
              <a:rPr lang="en-US" dirty="0">
                <a:hlinkClick r:id="rId2"/>
              </a:rPr>
              <a:t>https://www.defeatmalnutrition.today/covid-19</a:t>
            </a:r>
            <a:endParaRPr lang="en-US" dirty="0"/>
          </a:p>
          <a:p>
            <a:r>
              <a:rPr lang="en-US" dirty="0"/>
              <a:t>DMT main site: </a:t>
            </a:r>
            <a:r>
              <a:rPr lang="en-US" dirty="0">
                <a:hlinkClick r:id="rId3"/>
              </a:rPr>
              <a:t>http://defeatmalnutrition.today</a:t>
            </a:r>
            <a:endParaRPr lang="en-US" dirty="0"/>
          </a:p>
          <a:p>
            <a:r>
              <a:rPr lang="en-US" dirty="0" err="1"/>
              <a:t>BenefitsCheckUp</a:t>
            </a:r>
            <a:r>
              <a:rPr lang="en-US" dirty="0"/>
              <a:t>: </a:t>
            </a:r>
            <a:r>
              <a:rPr lang="en-US" dirty="0">
                <a:hlinkClick r:id="rId4"/>
              </a:rPr>
              <a:t>https://www.benefitscheckup.org/</a:t>
            </a:r>
            <a:endParaRPr lang="en-US" dirty="0"/>
          </a:p>
          <a:p>
            <a:r>
              <a:rPr lang="en-US" dirty="0"/>
              <a:t>NANASP: </a:t>
            </a:r>
            <a:r>
              <a:rPr lang="en-US" dirty="0">
                <a:hlinkClick r:id="rId5"/>
              </a:rPr>
              <a:t>http://nanasp.org</a:t>
            </a:r>
            <a:endParaRPr lang="en-US" dirty="0"/>
          </a:p>
          <a:p>
            <a:r>
              <a:rPr lang="en-US" dirty="0"/>
              <a:t>Meals on Wheels America: </a:t>
            </a:r>
            <a:r>
              <a:rPr lang="en-US" dirty="0">
                <a:hlinkClick r:id="rId6"/>
              </a:rPr>
              <a:t>http://mealsonwheelsamerica.org</a:t>
            </a:r>
            <a:endParaRPr lang="en-US" dirty="0"/>
          </a:p>
          <a:p>
            <a:r>
              <a:rPr lang="en-US" dirty="0"/>
              <a:t>Eldercare Locator: </a:t>
            </a:r>
            <a:r>
              <a:rPr lang="en-US" dirty="0">
                <a:hlinkClick r:id="rId7"/>
              </a:rPr>
              <a:t>http://eldercare.acl.gov</a:t>
            </a:r>
            <a:endParaRPr lang="en-US" dirty="0"/>
          </a:p>
          <a:p>
            <a:r>
              <a:rPr lang="en-US" dirty="0">
                <a:hlinkClick r:id="rId8"/>
              </a:rPr>
              <a:t>mponder@matzblancato.com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07668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Content Placeholder 2">
            <a:extLst>
              <a:ext uri="{FF2B5EF4-FFF2-40B4-BE49-F238E27FC236}">
                <a16:creationId xmlns:a16="http://schemas.microsoft.com/office/drawing/2014/main" id="{F51DAC71-2E3D-4400-858A-17F5D416EB7C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0" y="1825625"/>
            <a:ext cx="7886700" cy="4351338"/>
          </a:xfrm>
        </p:spPr>
        <p:txBody>
          <a:bodyPr/>
          <a:lstStyle/>
          <a:p>
            <a:pPr marL="0" indent="0">
              <a:buNone/>
            </a:pPr>
            <a:endParaRPr lang="en-US" altLang="en-US"/>
          </a:p>
          <a:p>
            <a:pPr marL="0" indent="0">
              <a:buNone/>
            </a:pPr>
            <a:endParaRPr lang="en-US" altLang="en-US"/>
          </a:p>
          <a:p>
            <a:pPr marL="0" indent="0">
              <a:buNone/>
            </a:pPr>
            <a:endParaRPr lang="en-US" altLang="en-US"/>
          </a:p>
          <a:p>
            <a:pPr marL="0" indent="0">
              <a:buNone/>
            </a:pPr>
            <a:endParaRPr lang="en-US" altLang="en-US" dirty="0"/>
          </a:p>
        </p:txBody>
      </p:sp>
      <p:pic>
        <p:nvPicPr>
          <p:cNvPr id="9219" name="Picture 5">
            <a:extLst>
              <a:ext uri="{FF2B5EF4-FFF2-40B4-BE49-F238E27FC236}">
                <a16:creationId xmlns:a16="http://schemas.microsoft.com/office/drawing/2014/main" id="{0A30F244-9EEB-43A1-A6C2-5898E521BF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/>
        </p:blipFill>
        <p:spPr bwMode="auto">
          <a:xfrm>
            <a:off x="737573" y="3273478"/>
            <a:ext cx="7611704" cy="7211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260467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7F7033A-FB7C-49AA-B72D-AB694318E7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4751" y="365125"/>
            <a:ext cx="7890527" cy="1325563"/>
          </a:xfrm>
        </p:spPr>
        <p:txBody>
          <a:bodyPr>
            <a:normAutofit/>
          </a:bodyPr>
          <a:lstStyle/>
          <a:p>
            <a:r>
              <a:rPr lang="en-US" dirty="0"/>
              <a:t>Who Are We?</a:t>
            </a:r>
          </a:p>
        </p:txBody>
      </p:sp>
      <p:graphicFrame>
        <p:nvGraphicFramePr>
          <p:cNvPr id="1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7846080"/>
              </p:ext>
            </p:extLst>
          </p:nvPr>
        </p:nvGraphicFramePr>
        <p:xfrm>
          <a:off x="628650" y="2022475"/>
          <a:ext cx="7886700" cy="41544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743287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E9184C5-8188-47B1-A95B-42044DCED3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History</a:t>
            </a:r>
            <a:endParaRPr lang="en-US" dirty="0"/>
          </a:p>
        </p:txBody>
      </p:sp>
      <p:graphicFrame>
        <p:nvGraphicFramePr>
          <p:cNvPr id="6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00468476"/>
              </p:ext>
            </p:extLst>
          </p:nvPr>
        </p:nvGraphicFramePr>
        <p:xfrm>
          <a:off x="822325" y="1846263"/>
          <a:ext cx="7543800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729853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A6EB60A-5E5A-47C6-B49B-184598DEFA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Else?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A50112-A728-4AE8-AA34-ED04A41304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also have participated in national, state and local conferences.</a:t>
            </a:r>
          </a:p>
          <a:p>
            <a:r>
              <a:rPr lang="en-US" dirty="0"/>
              <a:t>We have worked on malnutrition measures and activities at the federal level and in states including Massachusetts, Ohio, Virginia, and Florida.</a:t>
            </a:r>
          </a:p>
          <a:p>
            <a:r>
              <a:rPr lang="en-US" dirty="0"/>
              <a:t>And, one of our biggest projects, the National Blueprint: Achieving Quality Malnutrition Care for Older Adults, was released in March 2017—with an update coming Monday!</a:t>
            </a:r>
          </a:p>
          <a:p>
            <a:pPr lvl="1"/>
            <a:r>
              <a:rPr lang="en-US" dirty="0" err="1"/>
              <a:t>defeatmalnutrition.today</a:t>
            </a:r>
            <a:r>
              <a:rPr lang="en-US" dirty="0"/>
              <a:t>/blueprint</a:t>
            </a:r>
          </a:p>
        </p:txBody>
      </p:sp>
    </p:spTree>
    <p:extLst>
      <p:ext uri="{BB962C8B-B14F-4D97-AF65-F5344CB8AC3E}">
        <p14:creationId xmlns:p14="http://schemas.microsoft.com/office/powerpoint/2010/main" val="24528963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 Starts With the Caregiver!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Proper nutrition starts with the caregiver.</a:t>
            </a:r>
          </a:p>
          <a:p>
            <a:r>
              <a:rPr lang="en-US" dirty="0"/>
              <a:t>Caregivers must take care of themselves before they can properly take care of others.</a:t>
            </a:r>
          </a:p>
          <a:p>
            <a:r>
              <a:rPr lang="en-US" dirty="0"/>
              <a:t>Many family caregivers may be overwhelmed and not feel as though they have time to eat a healthy diet. </a:t>
            </a:r>
          </a:p>
          <a:p>
            <a:r>
              <a:rPr lang="en-US" dirty="0"/>
              <a:t>But, the best way to ensure that caregivers are able to continue to care for their loved one is through remaining energetic and healthy.</a:t>
            </a:r>
          </a:p>
          <a:p>
            <a:r>
              <a:rPr lang="en-US" dirty="0"/>
              <a:t>This starts with good nutrition.</a:t>
            </a:r>
          </a:p>
        </p:txBody>
      </p:sp>
    </p:spTree>
    <p:extLst>
      <p:ext uri="{BB962C8B-B14F-4D97-AF65-F5344CB8AC3E}">
        <p14:creationId xmlns:p14="http://schemas.microsoft.com/office/powerpoint/2010/main" val="27298549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 Continues With the Older Adult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Good nutrition for care recipients, particularly those who are older adults, is also crucial. </a:t>
            </a:r>
          </a:p>
          <a:p>
            <a:r>
              <a:rPr lang="en-US" dirty="0"/>
              <a:t>20-50% of all older adults are at risk for malnutrition.</a:t>
            </a:r>
          </a:p>
          <a:p>
            <a:r>
              <a:rPr lang="en-US" dirty="0"/>
              <a:t>This can lead to more complications, falls, and hospital readmissions. </a:t>
            </a:r>
          </a:p>
          <a:p>
            <a:r>
              <a:rPr lang="en-US" dirty="0"/>
              <a:t>Well-nourished older adults have better muscle tone, fewer readmissions, and lower hospital costs.</a:t>
            </a:r>
          </a:p>
          <a:p>
            <a:r>
              <a:rPr lang="en-US" dirty="0"/>
              <a:t>This makes a family caregiver’s job easier as well.</a:t>
            </a:r>
          </a:p>
        </p:txBody>
      </p:sp>
    </p:spTree>
    <p:extLst>
      <p:ext uri="{BB962C8B-B14F-4D97-AF65-F5344CB8AC3E}">
        <p14:creationId xmlns:p14="http://schemas.microsoft.com/office/powerpoint/2010/main" val="28587205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Malnutrition?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presence of at least 2 of the following 6 clinical characteristics:</a:t>
            </a:r>
          </a:p>
          <a:p>
            <a:pPr lvl="1"/>
            <a:r>
              <a:rPr lang="en-US" dirty="0"/>
              <a:t>Insufficient food intake compared with nutrition requirements</a:t>
            </a:r>
          </a:p>
          <a:p>
            <a:pPr lvl="1"/>
            <a:r>
              <a:rPr lang="en-US" dirty="0"/>
              <a:t>Weight loss over time</a:t>
            </a:r>
          </a:p>
          <a:p>
            <a:pPr lvl="1"/>
            <a:r>
              <a:rPr lang="en-US" dirty="0"/>
              <a:t>Loss of muscle mass</a:t>
            </a:r>
          </a:p>
          <a:p>
            <a:pPr lvl="1"/>
            <a:r>
              <a:rPr lang="en-US" dirty="0"/>
              <a:t>Loss of fat mass</a:t>
            </a:r>
          </a:p>
          <a:p>
            <a:pPr lvl="1"/>
            <a:r>
              <a:rPr lang="en-US" dirty="0"/>
              <a:t>Fluid accumulation </a:t>
            </a:r>
          </a:p>
          <a:p>
            <a:pPr lvl="1"/>
            <a:r>
              <a:rPr lang="en-US" dirty="0"/>
              <a:t>Measurable diminished grip strength</a:t>
            </a:r>
          </a:p>
          <a:p>
            <a:r>
              <a:rPr lang="en-US" dirty="0"/>
              <a:t>Often associated with general physical wasting</a:t>
            </a:r>
          </a:p>
          <a:p>
            <a:r>
              <a:rPr lang="en-US" dirty="0"/>
              <a:t>Linked to chronic disease</a:t>
            </a:r>
          </a:p>
          <a:p>
            <a:r>
              <a:rPr lang="en-US" dirty="0"/>
              <a:t>Individuals with malnutrition may be underweight, normal weight, overweight or even obese</a:t>
            </a:r>
          </a:p>
        </p:txBody>
      </p:sp>
    </p:spTree>
    <p:extLst>
      <p:ext uri="{BB962C8B-B14F-4D97-AF65-F5344CB8AC3E}">
        <p14:creationId xmlns:p14="http://schemas.microsoft.com/office/powerpoint/2010/main" val="2642738085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1147</Words>
  <Application>Microsoft Office PowerPoint</Application>
  <PresentationFormat>On-screen Show (4:3)</PresentationFormat>
  <Paragraphs>103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Calibri</vt:lpstr>
      <vt:lpstr>Calibri Light</vt:lpstr>
      <vt:lpstr>Retrospect</vt:lpstr>
      <vt:lpstr>Nutrition and Caregiving: A Personal (and Public) Health Issue</vt:lpstr>
      <vt:lpstr>Introduction</vt:lpstr>
      <vt:lpstr>PowerPoint Presentation</vt:lpstr>
      <vt:lpstr>Who Are We?</vt:lpstr>
      <vt:lpstr>History</vt:lpstr>
      <vt:lpstr>What Else?</vt:lpstr>
      <vt:lpstr>It Starts With the Caregiver!</vt:lpstr>
      <vt:lpstr>It Continues With the Older Adult</vt:lpstr>
      <vt:lpstr>What is Malnutrition?</vt:lpstr>
      <vt:lpstr>PowerPoint Presentation</vt:lpstr>
      <vt:lpstr>A Sampling of Relevant Prevention Steps from the National Blueprint You Can Take</vt:lpstr>
      <vt:lpstr>Nutrition Education</vt:lpstr>
      <vt:lpstr>Access to Resources</vt:lpstr>
      <vt:lpstr>Why?</vt:lpstr>
      <vt:lpstr>COVID-19</vt:lpstr>
      <vt:lpstr>Tying It All Back…</vt:lpstr>
      <vt:lpstr>Also…</vt:lpstr>
      <vt:lpstr>What You Can Do</vt:lpstr>
      <vt:lpstr>Conclusions</vt:lpstr>
      <vt:lpstr>Resources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Malnutrition and Caregiving</dc:title>
  <dc:creator>Meredith Ponder Whitmire</dc:creator>
  <cp:lastModifiedBy>Meredith Ponder Whitmire</cp:lastModifiedBy>
  <cp:revision>6</cp:revision>
  <dcterms:created xsi:type="dcterms:W3CDTF">2020-05-13T14:48:38Z</dcterms:created>
  <dcterms:modified xsi:type="dcterms:W3CDTF">2020-05-14T19:09:21Z</dcterms:modified>
</cp:coreProperties>
</file>