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88" r:id="rId3"/>
    <p:sldId id="259" r:id="rId4"/>
    <p:sldId id="270" r:id="rId5"/>
    <p:sldId id="272" r:id="rId6"/>
    <p:sldId id="283" r:id="rId7"/>
    <p:sldId id="273" r:id="rId8"/>
    <p:sldId id="258" r:id="rId9"/>
    <p:sldId id="262" r:id="rId10"/>
    <p:sldId id="275" r:id="rId11"/>
    <p:sldId id="274" r:id="rId12"/>
    <p:sldId id="263" r:id="rId13"/>
    <p:sldId id="278" r:id="rId14"/>
    <p:sldId id="284" r:id="rId15"/>
    <p:sldId id="282" r:id="rId16"/>
    <p:sldId id="281" r:id="rId17"/>
    <p:sldId id="286" r:id="rId18"/>
    <p:sldId id="287" r:id="rId19"/>
    <p:sldId id="285" r:id="rId20"/>
    <p:sldId id="280" r:id="rId2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4" autoAdjust="0"/>
    <p:restoredTop sz="95847" autoAdjust="0"/>
  </p:normalViewPr>
  <p:slideViewPr>
    <p:cSldViewPr>
      <p:cViewPr varScale="1">
        <p:scale>
          <a:sx n="95" d="100"/>
          <a:sy n="95" d="100"/>
        </p:scale>
        <p:origin x="62" y="14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4A8D02-4E65-4CCD-8312-4AB164C6C77D}" type="datetimeFigureOut">
              <a:rPr lang="en-US"/>
              <a:t>1/12/2021</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1/12/2021</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by class members- list any involvement in art/crafts/hobbies/ past or present</a:t>
            </a:r>
          </a:p>
          <a:p>
            <a:r>
              <a:rPr lang="en-US" dirty="0"/>
              <a:t>Color Personality test for Icebreaker</a:t>
            </a:r>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and left brain discussion---how </a:t>
            </a:r>
            <a:r>
              <a:rPr lang="en-US"/>
              <a:t>this helps</a:t>
            </a:r>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291112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69048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Storm what it is and WHY do it</a:t>
            </a:r>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29127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721776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1/12/2021</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1/12/2021</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1/12/2021</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1/12/2021</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1/12/2021</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1/12/2021</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1/12/2021</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1/12/2021</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1/12/2021</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1/12/2021</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1/12/2021</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Feel Better with Art</a:t>
            </a:r>
          </a:p>
        </p:txBody>
      </p:sp>
      <p:sp>
        <p:nvSpPr>
          <p:cNvPr id="3" name="Subtitle 2"/>
          <p:cNvSpPr>
            <a:spLocks noGrp="1"/>
          </p:cNvSpPr>
          <p:nvPr>
            <p:ph type="subTitle" idx="1"/>
          </p:nvPr>
        </p:nvSpPr>
        <p:spPr/>
        <p:txBody>
          <a:bodyPr/>
          <a:lstStyle/>
          <a:p>
            <a:endParaRPr lang="en-US" dirty="0">
              <a:solidFill>
                <a:schemeClr val="tx1">
                  <a:lumMod val="50000"/>
                </a:schemeClr>
              </a:solidFill>
            </a:endParaRPr>
          </a:p>
        </p:txBody>
      </p:sp>
      <p:pic>
        <p:nvPicPr>
          <p:cNvPr id="5" name="Picture 4">
            <a:extLst>
              <a:ext uri="{FF2B5EF4-FFF2-40B4-BE49-F238E27FC236}">
                <a16:creationId xmlns:a16="http://schemas.microsoft.com/office/drawing/2014/main" id="{425F0BC8-208D-45FB-AA0A-14770BA75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612" y="685800"/>
            <a:ext cx="3886200" cy="25908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2F0-05E0-42FD-8EA2-DC07A5124AEE}"/>
              </a:ext>
            </a:extLst>
          </p:cNvPr>
          <p:cNvSpPr>
            <a:spLocks noGrp="1"/>
          </p:cNvSpPr>
          <p:nvPr>
            <p:ph type="title"/>
          </p:nvPr>
        </p:nvSpPr>
        <p:spPr>
          <a:xfrm>
            <a:off x="150813" y="2590800"/>
            <a:ext cx="4953000" cy="1924050"/>
          </a:xfrm>
        </p:spPr>
        <p:txBody>
          <a:bodyPr>
            <a:normAutofit/>
          </a:bodyPr>
          <a:lstStyle/>
          <a:p>
            <a:r>
              <a:rPr lang="en-US" sz="4000" dirty="0"/>
              <a:t>Art for Self-Care</a:t>
            </a:r>
          </a:p>
        </p:txBody>
      </p:sp>
      <p:sp>
        <p:nvSpPr>
          <p:cNvPr id="6" name="Rectangle 5">
            <a:extLst>
              <a:ext uri="{FF2B5EF4-FFF2-40B4-BE49-F238E27FC236}">
                <a16:creationId xmlns:a16="http://schemas.microsoft.com/office/drawing/2014/main" id="{60B9B2EE-69B6-420C-B9AB-F59F41E33FC1}"/>
              </a:ext>
            </a:extLst>
          </p:cNvPr>
          <p:cNvSpPr/>
          <p:nvPr/>
        </p:nvSpPr>
        <p:spPr>
          <a:xfrm>
            <a:off x="5180012" y="279917"/>
            <a:ext cx="6400800" cy="5197128"/>
          </a:xfrm>
          <a:prstGeom prst="rect">
            <a:avLst/>
          </a:prstGeom>
        </p:spPr>
        <p:txBody>
          <a:bodyPr wrap="square">
            <a:spAutoFit/>
          </a:bodyPr>
          <a:lstStyle/>
          <a:p>
            <a:pPr marR="0" lvl="0">
              <a:lnSpc>
                <a:spcPct val="107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No matter what your ability level or amount of experience, art making has been shown to lower cortisol (stress hormone) levels.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Creating Art Relieves STRESS!!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Offers relaxation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Can become a new Hobby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Eases the burden of chronic health conditions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Art lets a person forget about their illness or struggles for a while, allowing for a focus on positive life experiences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Creating art enables people to maintain a connection to who they were before they got sick (or injured or traumatized).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9864D73-7573-44D3-BD60-CA457B322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2" y="152400"/>
            <a:ext cx="2895600" cy="3733800"/>
          </a:xfrm>
          <a:prstGeom prst="rect">
            <a:avLst/>
          </a:prstGeom>
        </p:spPr>
      </p:pic>
      <p:sp>
        <p:nvSpPr>
          <p:cNvPr id="10" name="TextBox 9">
            <a:extLst>
              <a:ext uri="{FF2B5EF4-FFF2-40B4-BE49-F238E27FC236}">
                <a16:creationId xmlns:a16="http://schemas.microsoft.com/office/drawing/2014/main" id="{C11008C1-9C03-4A5C-81D8-6831AEF4A4EC}"/>
              </a:ext>
            </a:extLst>
          </p:cNvPr>
          <p:cNvSpPr txBox="1"/>
          <p:nvPr/>
        </p:nvSpPr>
        <p:spPr>
          <a:xfrm>
            <a:off x="9409746" y="5814061"/>
            <a:ext cx="2514600" cy="369332"/>
          </a:xfrm>
          <a:prstGeom prst="rect">
            <a:avLst/>
          </a:prstGeom>
          <a:noFill/>
        </p:spPr>
        <p:txBody>
          <a:bodyPr wrap="square" rtlCol="0">
            <a:spAutoFit/>
          </a:bodyPr>
          <a:lstStyle/>
          <a:p>
            <a:r>
              <a:rPr lang="en-US" dirty="0"/>
              <a:t>(Deane Alban, 2018)</a:t>
            </a:r>
          </a:p>
        </p:txBody>
      </p:sp>
    </p:spTree>
    <p:extLst>
      <p:ext uri="{BB962C8B-B14F-4D97-AF65-F5344CB8AC3E}">
        <p14:creationId xmlns:p14="http://schemas.microsoft.com/office/powerpoint/2010/main" val="21218268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990600"/>
            <a:ext cx="3886200" cy="1752600"/>
          </a:xfrm>
        </p:spPr>
        <p:txBody>
          <a:bodyPr>
            <a:noAutofit/>
          </a:bodyPr>
          <a:lstStyle/>
          <a:p>
            <a:r>
              <a:rPr lang="en-US" sz="4000" dirty="0"/>
              <a:t>Increases Positive Mental Health &amp;</a:t>
            </a:r>
            <a:br>
              <a:rPr lang="en-US" sz="4000" dirty="0"/>
            </a:br>
            <a:r>
              <a:rPr lang="en-US" sz="4000" dirty="0"/>
              <a:t>Well-being</a:t>
            </a:r>
          </a:p>
        </p:txBody>
      </p:sp>
      <p:sp>
        <p:nvSpPr>
          <p:cNvPr id="3" name="Content Placeholder 2"/>
          <p:cNvSpPr>
            <a:spLocks noGrp="1"/>
          </p:cNvSpPr>
          <p:nvPr>
            <p:ph idx="1"/>
          </p:nvPr>
        </p:nvSpPr>
        <p:spPr/>
        <p:txBody>
          <a:bodyPr/>
          <a:lstStyle/>
          <a:p>
            <a:r>
              <a:rPr lang="en-US" dirty="0"/>
              <a:t>Creating art is an effective way to stimulate the brain and anyone can do it.</a:t>
            </a:r>
          </a:p>
          <a:p>
            <a:r>
              <a:rPr lang="en-US" dirty="0"/>
              <a:t>Activities like painting, sculpting, drawing, and photography are relaxing and rewarding hobbies that can lower your stress level and leave you feeling mentally clear and calm.</a:t>
            </a:r>
          </a:p>
          <a:p>
            <a:r>
              <a:rPr lang="en-US" dirty="0"/>
              <a:t>Creating art provides a distraction, giving your brain a break from your usual thoughts.</a:t>
            </a:r>
          </a:p>
          <a:p>
            <a:r>
              <a:rPr lang="en-US" dirty="0"/>
              <a:t>The average person has 60k thoughts per day and </a:t>
            </a:r>
            <a:r>
              <a:rPr lang="en-US" sz="2400" dirty="0"/>
              <a:t>95% </a:t>
            </a:r>
            <a:r>
              <a:rPr lang="en-US" dirty="0"/>
              <a:t>of them are exactly the same, day in and day out!</a:t>
            </a:r>
          </a:p>
          <a:p>
            <a:r>
              <a:rPr lang="en-US" dirty="0"/>
              <a:t>When you get immersed in a creative endeavor, you may find yourself in what’s known as “the zone” or in a state of “flow”.</a:t>
            </a:r>
          </a:p>
          <a:p>
            <a:endParaRPr lang="en-US" dirty="0"/>
          </a:p>
        </p:txBody>
      </p:sp>
      <p:pic>
        <p:nvPicPr>
          <p:cNvPr id="6" name="Picture 5">
            <a:extLst>
              <a:ext uri="{FF2B5EF4-FFF2-40B4-BE49-F238E27FC236}">
                <a16:creationId xmlns:a16="http://schemas.microsoft.com/office/drawing/2014/main" id="{571F36AA-532E-428B-80BE-B291BBAAA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3154680"/>
            <a:ext cx="4267199" cy="3352800"/>
          </a:xfrm>
          <a:prstGeom prst="rect">
            <a:avLst/>
          </a:prstGeom>
        </p:spPr>
      </p:pic>
      <p:sp>
        <p:nvSpPr>
          <p:cNvPr id="8" name="TextBox 7">
            <a:extLst>
              <a:ext uri="{FF2B5EF4-FFF2-40B4-BE49-F238E27FC236}">
                <a16:creationId xmlns:a16="http://schemas.microsoft.com/office/drawing/2014/main" id="{BD945262-660C-47C7-8BEF-9156CD40F531}"/>
              </a:ext>
            </a:extLst>
          </p:cNvPr>
          <p:cNvSpPr txBox="1"/>
          <p:nvPr/>
        </p:nvSpPr>
        <p:spPr>
          <a:xfrm>
            <a:off x="9142412" y="6553200"/>
            <a:ext cx="3046413" cy="369332"/>
          </a:xfrm>
          <a:prstGeom prst="rect">
            <a:avLst/>
          </a:prstGeom>
          <a:noFill/>
        </p:spPr>
        <p:txBody>
          <a:bodyPr wrap="square" rtlCol="0">
            <a:spAutoFit/>
          </a:bodyPr>
          <a:lstStyle/>
          <a:p>
            <a:r>
              <a:rPr lang="en-US" dirty="0"/>
              <a:t>(Deane Alban, 2018)</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D4177-159A-4C8E-891B-3AAD9549711B}"/>
              </a:ext>
            </a:extLst>
          </p:cNvPr>
          <p:cNvSpPr/>
          <p:nvPr/>
        </p:nvSpPr>
        <p:spPr>
          <a:xfrm>
            <a:off x="263524" y="1094835"/>
            <a:ext cx="7391400" cy="522976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a:spcBef>
                <a:spcPts val="1200"/>
              </a:spcBef>
            </a:pPr>
            <a:r>
              <a:rPr lang="en-US" dirty="0"/>
              <a:t>Creating art increases the “feel good” neurotransmitter dopamine (Deane Alban, 2018).</a:t>
            </a:r>
          </a:p>
          <a:p>
            <a:pPr marL="285750" indent="-285750">
              <a:spcBef>
                <a:spcPts val="1200"/>
              </a:spcBef>
              <a:buFont typeface="Arial" panose="020B0604020202020204" pitchFamily="34" charset="0"/>
              <a:buChar char="•"/>
            </a:pPr>
            <a:r>
              <a:rPr lang="en-US" dirty="0"/>
              <a:t>Dopamine stimulates the creation of new neurons and prepares your brain for learning</a:t>
            </a:r>
          </a:p>
          <a:p>
            <a:pPr marL="342900" marR="0" lvl="0" indent="-342900">
              <a:lnSpc>
                <a:spcPct val="107000"/>
              </a:lnSpc>
              <a:spcBef>
                <a:spcPts val="120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Leonardo da Vinci said, “Painting embraces all the ten functions of the eye; that is to say, darkness, light, body and color, shape and location, distance and closeness, motion and rest.”</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Creating art trains you to concentrate on detail and pay more attention to your environment, which in a way acts like mediation.</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Art hobbies of all kinds: knitting, quilting, sewing, drawing, photography, woodworking, gardening, and Do-It-Yourself (DIY) home repair ALL increase dopamine, which </a:t>
            </a:r>
            <a:r>
              <a:rPr lang="en-US" dirty="0">
                <a:ea typeface="Calibri" panose="020F0502020204030204" pitchFamily="34" charset="0"/>
                <a:cs typeface="Arial" panose="020B0604020202020204" pitchFamily="34" charset="0"/>
              </a:rPr>
              <a:t>wards off depression </a:t>
            </a:r>
            <a:r>
              <a:rPr lang="en-US" dirty="0">
                <a:cs typeface="Arial" panose="020B0604020202020204" pitchFamily="34" charset="0"/>
              </a:rPr>
              <a:t>and promotes healthy aging of the brain. </a:t>
            </a:r>
            <a:endParaRPr lang="en-US" sz="1600" dirty="0">
              <a:effectLs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B86AE2-4F8F-4C87-99C0-5DA898B13606}"/>
              </a:ext>
            </a:extLst>
          </p:cNvPr>
          <p:cNvSpPr txBox="1"/>
          <p:nvPr/>
        </p:nvSpPr>
        <p:spPr>
          <a:xfrm>
            <a:off x="227012" y="228601"/>
            <a:ext cx="7086600" cy="1323439"/>
          </a:xfrm>
          <a:prstGeom prst="rect">
            <a:avLst/>
          </a:prstGeom>
          <a:noFill/>
        </p:spPr>
        <p:txBody>
          <a:bodyPr wrap="square" rtlCol="0">
            <a:spAutoFit/>
          </a:bodyPr>
          <a:lstStyle/>
          <a:p>
            <a:r>
              <a:rPr lang="en-US" sz="4000" dirty="0"/>
              <a:t>Increases Positive Mental Health &amp; Well-being</a:t>
            </a:r>
          </a:p>
        </p:txBody>
      </p:sp>
      <p:pic>
        <p:nvPicPr>
          <p:cNvPr id="10" name="Picture 9">
            <a:extLst>
              <a:ext uri="{FF2B5EF4-FFF2-40B4-BE49-F238E27FC236}">
                <a16:creationId xmlns:a16="http://schemas.microsoft.com/office/drawing/2014/main" id="{228C300C-E8D2-4801-ABF7-67A76DA6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685800"/>
            <a:ext cx="3886200" cy="5410200"/>
          </a:xfrm>
          <a:prstGeom prst="rect">
            <a:avLst/>
          </a:prstGeom>
        </p:spPr>
      </p:pic>
      <p:sp>
        <p:nvSpPr>
          <p:cNvPr id="12" name="TextBox 11">
            <a:extLst>
              <a:ext uri="{FF2B5EF4-FFF2-40B4-BE49-F238E27FC236}">
                <a16:creationId xmlns:a16="http://schemas.microsoft.com/office/drawing/2014/main" id="{1067E6CC-C6C8-4CC0-A121-A239659E1834}"/>
              </a:ext>
            </a:extLst>
          </p:cNvPr>
          <p:cNvSpPr txBox="1"/>
          <p:nvPr/>
        </p:nvSpPr>
        <p:spPr>
          <a:xfrm>
            <a:off x="9142412" y="6553200"/>
            <a:ext cx="3046413" cy="369332"/>
          </a:xfrm>
          <a:prstGeom prst="rect">
            <a:avLst/>
          </a:prstGeom>
          <a:noFill/>
        </p:spPr>
        <p:txBody>
          <a:bodyPr wrap="square" rtlCol="0">
            <a:spAutoFit/>
          </a:bodyPr>
          <a:lstStyle/>
          <a:p>
            <a:r>
              <a:rPr lang="en-US" dirty="0"/>
              <a:t>(Deane Alban, 2018)</a:t>
            </a:r>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3523-13E0-4910-AD0B-19DA42CA971E}"/>
              </a:ext>
            </a:extLst>
          </p:cNvPr>
          <p:cNvSpPr>
            <a:spLocks noGrp="1"/>
          </p:cNvSpPr>
          <p:nvPr>
            <p:ph type="title"/>
          </p:nvPr>
        </p:nvSpPr>
        <p:spPr>
          <a:xfrm>
            <a:off x="836612" y="0"/>
            <a:ext cx="10210798" cy="1371600"/>
          </a:xfrm>
          <a:effectLst>
            <a:glow rad="228600">
              <a:schemeClr val="accent1">
                <a:satMod val="175000"/>
                <a:alpha val="40000"/>
              </a:schemeClr>
            </a:glow>
          </a:effectLst>
        </p:spPr>
        <p:txBody>
          <a:bodyPr>
            <a:noAutofit/>
          </a:bodyPr>
          <a:lstStyle/>
          <a:p>
            <a:pPr algn="ctr"/>
            <a:r>
              <a:rPr lang="en-US" sz="4000" dirty="0"/>
              <a:t>The Connection Between Art, Healing, </a:t>
            </a:r>
            <a:br>
              <a:rPr lang="en-US" sz="4000" dirty="0"/>
            </a:br>
            <a:r>
              <a:rPr lang="en-US" sz="4000" dirty="0"/>
              <a:t>and Public Health</a:t>
            </a:r>
          </a:p>
        </p:txBody>
      </p:sp>
      <p:sp>
        <p:nvSpPr>
          <p:cNvPr id="3" name="Text Placeholder 2">
            <a:extLst>
              <a:ext uri="{FF2B5EF4-FFF2-40B4-BE49-F238E27FC236}">
                <a16:creationId xmlns:a16="http://schemas.microsoft.com/office/drawing/2014/main" id="{287C1EC1-9975-4B58-9702-C4FCCD5325A0}"/>
              </a:ext>
            </a:extLst>
          </p:cNvPr>
          <p:cNvSpPr>
            <a:spLocks noGrp="1"/>
          </p:cNvSpPr>
          <p:nvPr>
            <p:ph type="body" idx="1"/>
          </p:nvPr>
        </p:nvSpPr>
        <p:spPr>
          <a:xfrm>
            <a:off x="531812" y="1524000"/>
            <a:ext cx="10591802" cy="1066800"/>
          </a:xfrm>
        </p:spPr>
        <p:txBody>
          <a:bodyPr>
            <a:normAutofit/>
          </a:bodyPr>
          <a:lstStyle/>
          <a:p>
            <a:r>
              <a:rPr lang="en-US" sz="2200" dirty="0"/>
              <a:t>                                 A Visual Arts Study, by: Stuckey &amp; Noble, 2010</a:t>
            </a:r>
          </a:p>
        </p:txBody>
      </p:sp>
      <p:sp>
        <p:nvSpPr>
          <p:cNvPr id="4" name="Content Placeholder 3">
            <a:extLst>
              <a:ext uri="{FF2B5EF4-FFF2-40B4-BE49-F238E27FC236}">
                <a16:creationId xmlns:a16="http://schemas.microsoft.com/office/drawing/2014/main" id="{E15367F9-EAB2-4D21-B08A-16ABFDAA4296}"/>
              </a:ext>
            </a:extLst>
          </p:cNvPr>
          <p:cNvSpPr>
            <a:spLocks noGrp="1"/>
          </p:cNvSpPr>
          <p:nvPr>
            <p:ph sz="half" idx="2"/>
          </p:nvPr>
        </p:nvSpPr>
        <p:spPr>
          <a:xfrm>
            <a:off x="1522414" y="2667000"/>
            <a:ext cx="9296398" cy="3352800"/>
          </a:xfrm>
        </p:spPr>
        <p:txBody>
          <a:bodyPr>
            <a:normAutofit/>
          </a:bodyPr>
          <a:lstStyle/>
          <a:p>
            <a:r>
              <a:rPr lang="en-US" dirty="0"/>
              <a:t>Art helps people express experiences that are too difficult to put into words. Some people with illnesses explore the meanings of past, present, and future during art therapy, thereby integrating said illness into their life story and giving it meaning.</a:t>
            </a:r>
          </a:p>
          <a:p>
            <a:r>
              <a:rPr lang="en-US" dirty="0"/>
              <a:t>Many chronic diseases are associated with psychosocial difficulties such as depression</a:t>
            </a:r>
            <a:r>
              <a:rPr lang="en-US" baseline="30000" dirty="0"/>
              <a:t> </a:t>
            </a:r>
            <a:r>
              <a:rPr lang="en-US" dirty="0"/>
              <a:t>and chronic stress, contributing to negative cardiovascular outcomes. Engagement with creative activities has the potential to contribute toward reducing stress and depression and can serve as a vehicle for alleviating the burden of chronic disease.</a:t>
            </a:r>
          </a:p>
          <a:p>
            <a:endParaRPr lang="en-US" dirty="0"/>
          </a:p>
        </p:txBody>
      </p:sp>
    </p:spTree>
    <p:extLst>
      <p:ext uri="{BB962C8B-B14F-4D97-AF65-F5344CB8AC3E}">
        <p14:creationId xmlns:p14="http://schemas.microsoft.com/office/powerpoint/2010/main" val="1711699046"/>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60C00AA-AE1D-4802-886F-A42DC6EDE9A6}"/>
              </a:ext>
            </a:extLst>
          </p:cNvPr>
          <p:cNvSpPr txBox="1">
            <a:spLocks/>
          </p:cNvSpPr>
          <p:nvPr/>
        </p:nvSpPr>
        <p:spPr>
          <a:xfrm>
            <a:off x="1307462" y="762000"/>
            <a:ext cx="9591994" cy="3352800"/>
          </a:xfrm>
          <a:prstGeom prst="rect">
            <a:avLst/>
          </a:prstGeom>
        </p:spPr>
        <p:txBody>
          <a:bodyPr>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dirty="0"/>
              <a:t>Art can be a refuge from the intense emotions associated with illnesses. There are no limits to the imagination in finding creative ways of expressing grief. In particular, molding clay can be a powerful way to help people express these feelings through tactile involvement at a somatic (feeling)  level, as well as to facilitate verbal communication and psychological release.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2" y="2895600"/>
            <a:ext cx="4152901" cy="27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9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457200"/>
            <a:ext cx="9601200" cy="1143000"/>
          </a:xfrm>
          <a:ln>
            <a:solidFill>
              <a:srgbClr val="00B0F0"/>
            </a:solidFill>
          </a:ln>
          <a:effectLst>
            <a:glow rad="228600">
              <a:schemeClr val="accent1">
                <a:satMod val="175000"/>
                <a:alpha val="40000"/>
              </a:schemeClr>
            </a:glow>
          </a:effectLst>
        </p:spPr>
        <p:txBody>
          <a:bodyPr>
            <a:normAutofit/>
          </a:bodyPr>
          <a:lstStyle/>
          <a:p>
            <a:r>
              <a:rPr lang="en-US" sz="3600" dirty="0"/>
              <a:t>When you find yourself feeling not so good…</a:t>
            </a:r>
          </a:p>
        </p:txBody>
      </p:sp>
      <p:sp>
        <p:nvSpPr>
          <p:cNvPr id="3" name="Content Placeholder 2"/>
          <p:cNvSpPr>
            <a:spLocks noGrp="1"/>
          </p:cNvSpPr>
          <p:nvPr>
            <p:ph idx="1"/>
          </p:nvPr>
        </p:nvSpPr>
        <p:spPr/>
        <p:txBody>
          <a:bodyPr/>
          <a:lstStyle/>
          <a:p>
            <a:r>
              <a:rPr lang="en-US" dirty="0"/>
              <a:t>It is normal to experience feelings of sadness, loneliness, or “the blues” from time to time</a:t>
            </a:r>
          </a:p>
          <a:p>
            <a:r>
              <a:rPr lang="en-US" dirty="0"/>
              <a:t>There may be times when it becomes more difficult to shake off those feelings and we could start feeling stuck in a cycle</a:t>
            </a:r>
          </a:p>
          <a:p>
            <a:r>
              <a:rPr lang="en-US" dirty="0"/>
              <a:t>These feelings can be seen as symptoms, like a cold, that can be addressed before they increase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012" y="3810000"/>
            <a:ext cx="3352800" cy="24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4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667000"/>
            <a:ext cx="3505199" cy="1466850"/>
          </a:xfrm>
        </p:spPr>
        <p:txBody>
          <a:bodyPr>
            <a:normAutofit/>
          </a:bodyPr>
          <a:lstStyle/>
          <a:p>
            <a:r>
              <a:rPr lang="en-US" sz="5400" dirty="0"/>
              <a:t>PEARLS</a:t>
            </a:r>
          </a:p>
        </p:txBody>
      </p:sp>
      <p:sp>
        <p:nvSpPr>
          <p:cNvPr id="3" name="Text Placeholder 2"/>
          <p:cNvSpPr>
            <a:spLocks noGrp="1"/>
          </p:cNvSpPr>
          <p:nvPr>
            <p:ph type="body" sz="half" idx="2"/>
          </p:nvPr>
        </p:nvSpPr>
        <p:spPr>
          <a:xfrm>
            <a:off x="602614" y="4648200"/>
            <a:ext cx="3276599" cy="1371600"/>
          </a:xfrm>
        </p:spPr>
        <p:txBody>
          <a:bodyPr>
            <a:normAutofit/>
          </a:bodyPr>
          <a:lstStyle/>
          <a:p>
            <a:pPr algn="ctr"/>
            <a:r>
              <a:rPr lang="en-US" sz="1800" dirty="0"/>
              <a:t>Program to Encourage Active and Rewarding Lives for Seniors</a:t>
            </a:r>
          </a:p>
          <a:p>
            <a:pPr algn="ctr"/>
            <a:r>
              <a:rPr lang="en-US" sz="1800" dirty="0"/>
              <a:t>1-800-675-6694</a:t>
            </a:r>
          </a:p>
        </p:txBody>
      </p:sp>
      <p:sp>
        <p:nvSpPr>
          <p:cNvPr id="4" name="Content Placeholder 3"/>
          <p:cNvSpPr>
            <a:spLocks noGrp="1"/>
          </p:cNvSpPr>
          <p:nvPr>
            <p:ph idx="1"/>
          </p:nvPr>
        </p:nvSpPr>
        <p:spPr/>
        <p:txBody>
          <a:bodyPr>
            <a:normAutofit lnSpcReduction="10000"/>
          </a:bodyPr>
          <a:lstStyle/>
          <a:p>
            <a:r>
              <a:rPr lang="en-US" dirty="0"/>
              <a:t>Individuals 60 years and older living in Riverside County</a:t>
            </a:r>
          </a:p>
          <a:p>
            <a:r>
              <a:rPr lang="en-US" dirty="0"/>
              <a:t>Evidence-based program that focuses on decreasing the symptoms of depression and increasing the quality of life</a:t>
            </a:r>
          </a:p>
          <a:p>
            <a:r>
              <a:rPr lang="en-US" dirty="0"/>
              <a:t>Works with participant in their home/community</a:t>
            </a:r>
          </a:p>
          <a:p>
            <a:pPr lvl="1"/>
            <a:r>
              <a:rPr lang="en-US" dirty="0"/>
              <a:t>As of April 2020 sessions are offered virtually by phone &amp; video</a:t>
            </a:r>
          </a:p>
          <a:p>
            <a:r>
              <a:rPr lang="en-US" dirty="0"/>
              <a:t>Building problem-solving skills </a:t>
            </a:r>
          </a:p>
          <a:p>
            <a:pPr lvl="1"/>
            <a:r>
              <a:rPr lang="en-US" dirty="0"/>
              <a:t>Help recognize the link between depressive symptoms and current problems</a:t>
            </a:r>
          </a:p>
          <a:p>
            <a:r>
              <a:rPr lang="en-US" dirty="0"/>
              <a:t>Increasing social, physical, and other pleasant activities</a:t>
            </a:r>
          </a:p>
          <a:p>
            <a:pPr marL="0" indent="0" algn="ctr">
              <a:buNone/>
            </a:pPr>
            <a:r>
              <a:rPr lang="en-US" sz="2800" b="1" dirty="0"/>
              <a:t>“Do more, feel better”</a:t>
            </a:r>
          </a:p>
        </p:txBody>
      </p:sp>
      <p:sp>
        <p:nvSpPr>
          <p:cNvPr id="5" name="TextBox 4"/>
          <p:cNvSpPr txBox="1"/>
          <p:nvPr/>
        </p:nvSpPr>
        <p:spPr>
          <a:xfrm>
            <a:off x="608012" y="609600"/>
            <a:ext cx="3429000" cy="1938992"/>
          </a:xfrm>
          <a:prstGeom prst="rect">
            <a:avLst/>
          </a:prstGeom>
          <a:noFill/>
        </p:spPr>
        <p:txBody>
          <a:bodyPr wrap="square" rtlCol="0">
            <a:spAutoFit/>
          </a:bodyPr>
          <a:lstStyle/>
          <a:p>
            <a:pPr algn="ctr"/>
            <a:r>
              <a:rPr lang="en-US" sz="3200" dirty="0"/>
              <a:t>New program at ICRC</a:t>
            </a:r>
          </a:p>
          <a:p>
            <a:pPr algn="ctr"/>
            <a:endParaRPr lang="en-US" sz="2800" dirty="0"/>
          </a:p>
          <a:p>
            <a:pPr algn="ctr"/>
            <a:r>
              <a:rPr lang="en-US" sz="2800" dirty="0"/>
              <a:t>FREE!</a:t>
            </a:r>
          </a:p>
        </p:txBody>
      </p:sp>
    </p:spTree>
    <p:extLst>
      <p:ext uri="{BB962C8B-B14F-4D97-AF65-F5344CB8AC3E}">
        <p14:creationId xmlns:p14="http://schemas.microsoft.com/office/powerpoint/2010/main" val="17943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58B4-EBCA-42A0-8FE5-07B7029D6737}"/>
              </a:ext>
            </a:extLst>
          </p:cNvPr>
          <p:cNvSpPr>
            <a:spLocks noGrp="1"/>
          </p:cNvSpPr>
          <p:nvPr>
            <p:ph type="title"/>
          </p:nvPr>
        </p:nvSpPr>
        <p:spPr>
          <a:xfrm>
            <a:off x="3275012" y="495300"/>
            <a:ext cx="4953000" cy="685800"/>
          </a:xfrm>
        </p:spPr>
        <p:txBody>
          <a:bodyPr>
            <a:normAutofit/>
          </a:bodyPr>
          <a:lstStyle/>
          <a:p>
            <a:r>
              <a:rPr lang="en-US" dirty="0">
                <a:solidFill>
                  <a:srgbClr val="00B050"/>
                </a:solidFill>
              </a:rPr>
              <a:t>Suggested Art Activities</a:t>
            </a:r>
            <a:endParaRPr lang="en-US" dirty="0"/>
          </a:p>
        </p:txBody>
      </p:sp>
      <p:sp>
        <p:nvSpPr>
          <p:cNvPr id="4" name="Content Placeholder 3">
            <a:extLst>
              <a:ext uri="{FF2B5EF4-FFF2-40B4-BE49-F238E27FC236}">
                <a16:creationId xmlns:a16="http://schemas.microsoft.com/office/drawing/2014/main" id="{64205442-A053-455E-A88A-F4D322BE2E22}"/>
              </a:ext>
            </a:extLst>
          </p:cNvPr>
          <p:cNvSpPr>
            <a:spLocks noGrp="1"/>
          </p:cNvSpPr>
          <p:nvPr>
            <p:ph idx="1"/>
          </p:nvPr>
        </p:nvSpPr>
        <p:spPr>
          <a:xfrm>
            <a:off x="1217612" y="1524000"/>
            <a:ext cx="10134601" cy="4495800"/>
          </a:xfrm>
        </p:spPr>
        <p:txBody>
          <a:bodyPr>
            <a:normAutofit fontScale="77500" lnSpcReduction="20000"/>
          </a:bodyPr>
          <a:lstStyle/>
          <a:p>
            <a:r>
              <a:rPr lang="en-US" dirty="0"/>
              <a:t>Color for calmness</a:t>
            </a:r>
          </a:p>
          <a:p>
            <a:r>
              <a:rPr lang="en-US" dirty="0"/>
              <a:t>Use art as a form of therapy by taking the time to color these pages with positive messages. Download and print the coloring page files here. </a:t>
            </a:r>
          </a:p>
          <a:p>
            <a:r>
              <a:rPr lang="en-US" dirty="0"/>
              <a:t>Use any available art supplies (crayons, coloring pencils, markers, etc.) </a:t>
            </a:r>
          </a:p>
          <a:p>
            <a:r>
              <a:rPr lang="en-US" dirty="0"/>
              <a:t>Color alone or and invite others in your household (children and adults) to color with you.</a:t>
            </a:r>
          </a:p>
          <a:p>
            <a:r>
              <a:rPr lang="en-US" dirty="0"/>
              <a:t>Cooking , Baking, Photography, Ceramics, Recycle Art, Knitting, Food art</a:t>
            </a:r>
          </a:p>
          <a:p>
            <a:r>
              <a:rPr lang="en-US" dirty="0"/>
              <a:t>Music, Mosaic, Scrap Booking, DIY projects, Sidewall Chalk Art, </a:t>
            </a:r>
          </a:p>
          <a:p>
            <a:r>
              <a:rPr lang="en-US" dirty="0"/>
              <a:t>Any writing (creative writing, poems, journals, story telling</a:t>
            </a:r>
          </a:p>
          <a:p>
            <a:r>
              <a:rPr lang="en-US" dirty="0"/>
              <a:t>Any and all activities require your creativity </a:t>
            </a:r>
          </a:p>
          <a:p>
            <a:r>
              <a:rPr lang="en-US" dirty="0"/>
              <a:t>Wood carving &amp; burning. Candle making, gardening, Rock painting</a:t>
            </a:r>
          </a:p>
          <a:p>
            <a:r>
              <a:rPr lang="en-US" dirty="0"/>
              <a:t>Decorating (frig, room, seasonal decorating, Home made greeting cards</a:t>
            </a:r>
          </a:p>
          <a:p>
            <a:r>
              <a:rPr lang="en-US" dirty="0"/>
              <a:t>Make-up makeovers, face painting</a:t>
            </a:r>
          </a:p>
          <a:p>
            <a:endParaRPr lang="en-US" dirty="0"/>
          </a:p>
        </p:txBody>
      </p:sp>
    </p:spTree>
    <p:extLst>
      <p:ext uri="{BB962C8B-B14F-4D97-AF65-F5344CB8AC3E}">
        <p14:creationId xmlns:p14="http://schemas.microsoft.com/office/powerpoint/2010/main" val="424973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B16C-3F20-4F2F-8B52-53DC515AC5C9}"/>
              </a:ext>
            </a:extLst>
          </p:cNvPr>
          <p:cNvSpPr>
            <a:spLocks noGrp="1"/>
          </p:cNvSpPr>
          <p:nvPr>
            <p:ph type="title"/>
          </p:nvPr>
        </p:nvSpPr>
        <p:spPr>
          <a:xfrm>
            <a:off x="1522414" y="457200"/>
            <a:ext cx="9601200" cy="609600"/>
          </a:xfrm>
        </p:spPr>
        <p:txBody>
          <a:bodyPr/>
          <a:lstStyle/>
          <a:p>
            <a:pPr algn="ctr"/>
            <a:r>
              <a:rPr lang="en-US" dirty="0"/>
              <a:t>Art Supplies &amp; Ideas</a:t>
            </a:r>
          </a:p>
        </p:txBody>
      </p:sp>
      <p:sp>
        <p:nvSpPr>
          <p:cNvPr id="3" name="Content Placeholder 2">
            <a:extLst>
              <a:ext uri="{FF2B5EF4-FFF2-40B4-BE49-F238E27FC236}">
                <a16:creationId xmlns:a16="http://schemas.microsoft.com/office/drawing/2014/main" id="{C486F22C-2535-49E6-B46C-271625567568}"/>
              </a:ext>
            </a:extLst>
          </p:cNvPr>
          <p:cNvSpPr>
            <a:spLocks noGrp="1"/>
          </p:cNvSpPr>
          <p:nvPr>
            <p:ph sz="half" idx="1"/>
          </p:nvPr>
        </p:nvSpPr>
        <p:spPr>
          <a:xfrm>
            <a:off x="379412" y="1676400"/>
            <a:ext cx="5788154" cy="4343400"/>
          </a:xfrm>
        </p:spPr>
        <p:txBody>
          <a:bodyPr>
            <a:normAutofit fontScale="55000" lnSpcReduction="20000"/>
          </a:bodyPr>
          <a:lstStyle/>
          <a:p>
            <a:pPr marL="457200" indent="-457200">
              <a:buFont typeface="+mj-lt"/>
              <a:buAutoNum type="arabicPeriod"/>
            </a:pPr>
            <a:r>
              <a:rPr lang="en-US" dirty="0"/>
              <a:t>Any writing supplies (markers, crayons, colored pencils, pens, chalk, etc..) </a:t>
            </a:r>
          </a:p>
          <a:p>
            <a:pPr marL="457200" indent="-457200">
              <a:buFont typeface="+mj-lt"/>
              <a:buAutoNum type="arabicPeriod"/>
            </a:pPr>
            <a:r>
              <a:rPr lang="en-US" dirty="0"/>
              <a:t>Make-up</a:t>
            </a:r>
          </a:p>
          <a:p>
            <a:pPr marL="457200" indent="-457200">
              <a:buFont typeface="+mj-lt"/>
              <a:buAutoNum type="arabicPeriod"/>
            </a:pPr>
            <a:r>
              <a:rPr lang="en-US" dirty="0"/>
              <a:t>Any paint (water, acrylic, oil, nail polish, house paint, spray paint, ink etc..)</a:t>
            </a:r>
          </a:p>
          <a:p>
            <a:pPr marL="457200" indent="-457200">
              <a:buFont typeface="+mj-lt"/>
              <a:buAutoNum type="arabicPeriod"/>
            </a:pPr>
            <a:r>
              <a:rPr lang="en-US" dirty="0"/>
              <a:t>Toilet paper rolls</a:t>
            </a:r>
          </a:p>
          <a:p>
            <a:pPr marL="457200" indent="-457200">
              <a:buFont typeface="+mj-lt"/>
              <a:buAutoNum type="arabicPeriod"/>
            </a:pPr>
            <a:r>
              <a:rPr lang="en-US" dirty="0"/>
              <a:t>Yarn, string, needles, beads, buttons, gems, ribbons</a:t>
            </a:r>
          </a:p>
          <a:p>
            <a:pPr marL="457200" indent="-457200">
              <a:buFont typeface="+mj-lt"/>
              <a:buAutoNum type="arabicPeriod"/>
            </a:pPr>
            <a:r>
              <a:rPr lang="en-US" dirty="0"/>
              <a:t>All types of paper (line, color, construction, tissue, etc..)</a:t>
            </a:r>
          </a:p>
          <a:p>
            <a:pPr marL="457200" indent="-457200">
              <a:buFont typeface="+mj-lt"/>
              <a:buAutoNum type="arabicPeriod"/>
            </a:pPr>
            <a:r>
              <a:rPr lang="en-US" dirty="0"/>
              <a:t>Textile, felt, fabric, foam</a:t>
            </a:r>
          </a:p>
          <a:p>
            <a:pPr marL="457200" indent="-457200">
              <a:buFont typeface="+mj-lt"/>
              <a:buAutoNum type="arabicPeriod"/>
            </a:pPr>
            <a:r>
              <a:rPr lang="en-US" dirty="0"/>
              <a:t>Brushes (any type)</a:t>
            </a:r>
          </a:p>
          <a:p>
            <a:pPr marL="457200" indent="-457200">
              <a:buFont typeface="+mj-lt"/>
              <a:buAutoNum type="arabicPeriod"/>
            </a:pPr>
            <a:r>
              <a:rPr lang="en-US" dirty="0"/>
              <a:t> Glues / Glue gun, glue stick</a:t>
            </a:r>
          </a:p>
          <a:p>
            <a:pPr marL="457200" indent="-457200">
              <a:buFont typeface="+mj-lt"/>
              <a:buAutoNum type="arabicPeriod"/>
            </a:pPr>
            <a:r>
              <a:rPr lang="en-US" dirty="0"/>
              <a:t>Scissors, copper wire, any  wire</a:t>
            </a:r>
          </a:p>
          <a:p>
            <a:endParaRPr lang="en-US" dirty="0"/>
          </a:p>
        </p:txBody>
      </p:sp>
      <p:sp>
        <p:nvSpPr>
          <p:cNvPr id="4" name="Content Placeholder 3">
            <a:extLst>
              <a:ext uri="{FF2B5EF4-FFF2-40B4-BE49-F238E27FC236}">
                <a16:creationId xmlns:a16="http://schemas.microsoft.com/office/drawing/2014/main" id="{17076334-B3D6-4238-BF2D-819DE4D56848}"/>
              </a:ext>
            </a:extLst>
          </p:cNvPr>
          <p:cNvSpPr>
            <a:spLocks noGrp="1"/>
          </p:cNvSpPr>
          <p:nvPr>
            <p:ph sz="half" idx="2"/>
          </p:nvPr>
        </p:nvSpPr>
        <p:spPr>
          <a:xfrm>
            <a:off x="6475412" y="1828800"/>
            <a:ext cx="4648201" cy="4191000"/>
          </a:xfrm>
        </p:spPr>
        <p:txBody>
          <a:bodyPr>
            <a:normAutofit fontScale="55000" lnSpcReduction="20000"/>
          </a:bodyPr>
          <a:lstStyle/>
          <a:p>
            <a:pPr marL="457200" indent="-457200">
              <a:lnSpc>
                <a:spcPct val="150000"/>
              </a:lnSpc>
              <a:buFont typeface="+mj-lt"/>
              <a:buAutoNum type="arabicPeriod"/>
            </a:pPr>
            <a:r>
              <a:rPr lang="en-US" dirty="0"/>
              <a:t>Dry Food (macaroni, beans, rice, </a:t>
            </a:r>
          </a:p>
          <a:p>
            <a:pPr marL="457200" indent="-457200">
              <a:lnSpc>
                <a:spcPct val="150000"/>
              </a:lnSpc>
              <a:buFont typeface="+mj-lt"/>
              <a:buAutoNum type="arabicPeriod"/>
            </a:pPr>
            <a:r>
              <a:rPr lang="en-US" dirty="0"/>
              <a:t>Sparkles &amp; glitter</a:t>
            </a:r>
          </a:p>
          <a:p>
            <a:pPr marL="457200" indent="-457200">
              <a:lnSpc>
                <a:spcPct val="150000"/>
              </a:lnSpc>
              <a:buFont typeface="+mj-lt"/>
              <a:buAutoNum type="arabicPeriod"/>
            </a:pPr>
            <a:r>
              <a:rPr lang="en-US" dirty="0"/>
              <a:t>Rocks</a:t>
            </a:r>
          </a:p>
          <a:p>
            <a:pPr marL="457200" indent="-457200">
              <a:lnSpc>
                <a:spcPct val="150000"/>
              </a:lnSpc>
              <a:buFont typeface="+mj-lt"/>
              <a:buAutoNum type="arabicPeriod"/>
            </a:pPr>
            <a:r>
              <a:rPr lang="en-US" dirty="0"/>
              <a:t>Wood, wood carving tools,  wood burner</a:t>
            </a:r>
          </a:p>
          <a:p>
            <a:pPr marL="457200" indent="-457200">
              <a:lnSpc>
                <a:spcPct val="150000"/>
              </a:lnSpc>
              <a:buFont typeface="+mj-lt"/>
              <a:buAutoNum type="arabicPeriod"/>
            </a:pPr>
            <a:r>
              <a:rPr lang="en-US" dirty="0"/>
              <a:t>Flowers, leaves</a:t>
            </a:r>
          </a:p>
          <a:p>
            <a:pPr marL="457200" indent="-457200">
              <a:lnSpc>
                <a:spcPct val="150000"/>
              </a:lnSpc>
              <a:buFont typeface="+mj-lt"/>
              <a:buAutoNum type="arabicPeriod"/>
            </a:pPr>
            <a:r>
              <a:rPr lang="en-US" dirty="0"/>
              <a:t>Magnets </a:t>
            </a:r>
          </a:p>
          <a:p>
            <a:pPr marL="457200" indent="-457200">
              <a:lnSpc>
                <a:spcPct val="150000"/>
              </a:lnSpc>
              <a:buFont typeface="+mj-lt"/>
              <a:buAutoNum type="arabicPeriod"/>
            </a:pPr>
            <a:r>
              <a:rPr lang="en-US" dirty="0"/>
              <a:t>Candles, wax</a:t>
            </a:r>
          </a:p>
          <a:p>
            <a:pPr marL="457200" indent="-457200">
              <a:lnSpc>
                <a:spcPct val="150000"/>
              </a:lnSpc>
              <a:buFont typeface="+mj-lt"/>
              <a:buAutoNum type="arabicPeriod"/>
            </a:pPr>
            <a:r>
              <a:rPr lang="en-US" dirty="0"/>
              <a:t>Old t-shirts</a:t>
            </a:r>
          </a:p>
          <a:p>
            <a:pPr marL="457200" indent="-457200">
              <a:lnSpc>
                <a:spcPct val="150000"/>
              </a:lnSpc>
              <a:buFont typeface="+mj-lt"/>
              <a:buAutoNum type="arabicPeriod"/>
            </a:pPr>
            <a:r>
              <a:rPr lang="en-US" dirty="0"/>
              <a:t>Gardening tools</a:t>
            </a:r>
          </a:p>
          <a:p>
            <a:endParaRPr lang="en-US" dirty="0">
              <a:latin typeface="Microsoft Sans Serif" panose="020B0604020202020204" pitchFamily="34" charset="0"/>
            </a:endParaRPr>
          </a:p>
          <a:p>
            <a:pPr marL="457200" indent="-457200">
              <a:buFont typeface="+mj-lt"/>
              <a:buAutoNum type="arabicPeriod"/>
            </a:pPr>
            <a:endParaRPr lang="en-US" dirty="0">
              <a:latin typeface="Microsoft Sans Serif" panose="020B0604020202020204" pitchFamily="34" charset="0"/>
            </a:endParaRPr>
          </a:p>
          <a:p>
            <a:endParaRPr lang="en-US" dirty="0"/>
          </a:p>
        </p:txBody>
      </p:sp>
    </p:spTree>
    <p:extLst>
      <p:ext uri="{BB962C8B-B14F-4D97-AF65-F5344CB8AC3E}">
        <p14:creationId xmlns:p14="http://schemas.microsoft.com/office/powerpoint/2010/main" val="24293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514600"/>
            <a:ext cx="9906000" cy="2819400"/>
          </a:xfrm>
        </p:spPr>
        <p:txBody>
          <a:bodyPr/>
          <a:lstStyle/>
          <a:p>
            <a:br>
              <a:rPr lang="en-US" sz="4000" dirty="0"/>
            </a:br>
            <a:r>
              <a:rPr lang="en-US" sz="4000" dirty="0"/>
              <a:t>  HOPE           RELAXATION           JOY</a:t>
            </a:r>
            <a:br>
              <a:rPr lang="en-US" sz="4000" dirty="0"/>
            </a:br>
            <a:br>
              <a:rPr lang="en-US" sz="4000" dirty="0"/>
            </a:br>
            <a:r>
              <a:rPr lang="en-US" sz="4000" dirty="0"/>
              <a:t>GRATITUDE            TRANSFORMATION</a:t>
            </a:r>
          </a:p>
        </p:txBody>
      </p:sp>
      <p:pic>
        <p:nvPicPr>
          <p:cNvPr id="1026" name="Picture 2" descr="C:\Users\jwilson\AppData\Local\Microsoft\Windows\INetCache\IE\BU9B5K4R\pictures_of_hearts[1].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624694" y="1066800"/>
            <a:ext cx="2048256" cy="2200656"/>
          </a:xfrm>
          <a:prstGeom prst="rect">
            <a:avLst/>
          </a:prstGeom>
          <a:noFill/>
          <a:ln>
            <a:solidFill>
              <a:srgbClr val="0070C0"/>
            </a:solid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noAutofit/>
          </a:bodyPr>
          <a:lstStyle/>
          <a:p>
            <a:pPr algn="ctr"/>
            <a:r>
              <a:rPr lang="en-US" sz="4400" b="1" dirty="0"/>
              <a:t>PAINT UNTIL YOUR HEART </a:t>
            </a:r>
          </a:p>
          <a:p>
            <a:pPr algn="ctr"/>
            <a:r>
              <a:rPr lang="en-US" sz="4400" b="1" dirty="0"/>
              <a:t>IS CONTENT! </a:t>
            </a:r>
          </a:p>
        </p:txBody>
      </p:sp>
    </p:spTree>
    <p:extLst>
      <p:ext uri="{BB962C8B-B14F-4D97-AF65-F5344CB8AC3E}">
        <p14:creationId xmlns:p14="http://schemas.microsoft.com/office/powerpoint/2010/main" val="17279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0F965-A211-4959-8F0A-190C647B80BC}"/>
              </a:ext>
            </a:extLst>
          </p:cNvPr>
          <p:cNvPicPr>
            <a:picLocks noChangeAspect="1"/>
          </p:cNvPicPr>
          <p:nvPr/>
        </p:nvPicPr>
        <p:blipFill>
          <a:blip r:embed="rId2"/>
          <a:stretch>
            <a:fillRect/>
          </a:stretch>
        </p:blipFill>
        <p:spPr>
          <a:xfrm>
            <a:off x="7466012" y="1942811"/>
            <a:ext cx="3387953" cy="3342981"/>
          </a:xfrm>
          <a:prstGeom prst="rect">
            <a:avLst/>
          </a:prstGeom>
        </p:spPr>
      </p:pic>
      <p:pic>
        <p:nvPicPr>
          <p:cNvPr id="5" name="Picture 4">
            <a:extLst>
              <a:ext uri="{FF2B5EF4-FFF2-40B4-BE49-F238E27FC236}">
                <a16:creationId xmlns:a16="http://schemas.microsoft.com/office/drawing/2014/main" id="{737D0440-AF18-435A-B446-1A1147E0CD03}"/>
              </a:ext>
            </a:extLst>
          </p:cNvPr>
          <p:cNvPicPr>
            <a:picLocks noChangeAspect="1"/>
          </p:cNvPicPr>
          <p:nvPr/>
        </p:nvPicPr>
        <p:blipFill>
          <a:blip r:embed="rId3"/>
          <a:stretch>
            <a:fillRect/>
          </a:stretch>
        </p:blipFill>
        <p:spPr>
          <a:xfrm>
            <a:off x="3732212" y="228599"/>
            <a:ext cx="4267200" cy="1371600"/>
          </a:xfrm>
          <a:prstGeom prst="rect">
            <a:avLst/>
          </a:prstGeom>
        </p:spPr>
      </p:pic>
      <p:sp>
        <p:nvSpPr>
          <p:cNvPr id="3" name="Content Placeholder 2">
            <a:extLst>
              <a:ext uri="{FF2B5EF4-FFF2-40B4-BE49-F238E27FC236}">
                <a16:creationId xmlns:a16="http://schemas.microsoft.com/office/drawing/2014/main" id="{7BAFC759-128D-4FBF-BB24-7E09C1CA7460}"/>
              </a:ext>
            </a:extLst>
          </p:cNvPr>
          <p:cNvSpPr>
            <a:spLocks noGrp="1"/>
          </p:cNvSpPr>
          <p:nvPr>
            <p:ph idx="1"/>
          </p:nvPr>
        </p:nvSpPr>
        <p:spPr>
          <a:xfrm>
            <a:off x="1522414" y="1752600"/>
            <a:ext cx="9601200" cy="4648200"/>
          </a:xfrm>
        </p:spPr>
        <p:txBody>
          <a:bodyPr>
            <a:normAutofit fontScale="92500" lnSpcReduction="10000"/>
          </a:bodyPr>
          <a:lstStyle/>
          <a:p>
            <a:r>
              <a:rPr lang="en-US" dirty="0"/>
              <a:t>Art Therapy </a:t>
            </a:r>
          </a:p>
          <a:p>
            <a:r>
              <a:rPr lang="en-US" dirty="0"/>
              <a:t>Three of the Benefits of doing Art</a:t>
            </a:r>
          </a:p>
          <a:p>
            <a:pPr lvl="1"/>
            <a:r>
              <a:rPr lang="en-US" dirty="0"/>
              <a:t>Brain Activity</a:t>
            </a:r>
          </a:p>
          <a:p>
            <a:pPr lvl="1"/>
            <a:r>
              <a:rPr lang="en-US" dirty="0"/>
              <a:t>Self-care</a:t>
            </a:r>
          </a:p>
          <a:p>
            <a:pPr lvl="1"/>
            <a:r>
              <a:rPr lang="en-US" dirty="0"/>
              <a:t>Mental Health &amp; Well-being</a:t>
            </a:r>
          </a:p>
          <a:p>
            <a:r>
              <a:rPr lang="en-US" dirty="0"/>
              <a:t>Research &amp; Studies</a:t>
            </a:r>
          </a:p>
          <a:p>
            <a:pPr lvl="1"/>
            <a:r>
              <a:rPr lang="en-US" dirty="0"/>
              <a:t>Brain Tune-Up</a:t>
            </a:r>
          </a:p>
          <a:p>
            <a:pPr lvl="1"/>
            <a:r>
              <a:rPr lang="en-US" dirty="0"/>
              <a:t>Visual Art Study</a:t>
            </a:r>
          </a:p>
          <a:p>
            <a:r>
              <a:rPr lang="en-US" dirty="0"/>
              <a:t>PEARLS</a:t>
            </a:r>
          </a:p>
          <a:p>
            <a:r>
              <a:rPr lang="en-US" dirty="0"/>
              <a:t>Suggestions for Art Activities</a:t>
            </a:r>
          </a:p>
          <a:p>
            <a:r>
              <a:rPr lang="en-US" dirty="0"/>
              <a:t>Supplies you may already have at home</a:t>
            </a:r>
          </a:p>
          <a:p>
            <a:r>
              <a:rPr lang="en-US" dirty="0"/>
              <a:t>Art demonstration </a:t>
            </a:r>
          </a:p>
          <a:p>
            <a:endParaRPr lang="en-US" dirty="0"/>
          </a:p>
        </p:txBody>
      </p:sp>
    </p:spTree>
    <p:extLst>
      <p:ext uri="{BB962C8B-B14F-4D97-AF65-F5344CB8AC3E}">
        <p14:creationId xmlns:p14="http://schemas.microsoft.com/office/powerpoint/2010/main" val="300835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3AC372-D0D5-4CB2-97A6-0EE68AA954B0}"/>
              </a:ext>
            </a:extLst>
          </p:cNvPr>
          <p:cNvSpPr txBox="1"/>
          <p:nvPr/>
        </p:nvSpPr>
        <p:spPr>
          <a:xfrm>
            <a:off x="1903412" y="533400"/>
            <a:ext cx="5029200" cy="584775"/>
          </a:xfrm>
          <a:prstGeom prst="rect">
            <a:avLst/>
          </a:prstGeom>
          <a:noFill/>
        </p:spPr>
        <p:txBody>
          <a:bodyPr wrap="square" rtlCol="0">
            <a:spAutoFit/>
          </a:bodyPr>
          <a:lstStyle/>
          <a:p>
            <a:r>
              <a:rPr lang="en-US" sz="3200" dirty="0"/>
              <a:t>References </a:t>
            </a:r>
          </a:p>
        </p:txBody>
      </p:sp>
      <p:sp>
        <p:nvSpPr>
          <p:cNvPr id="3" name="TextBox 2">
            <a:extLst>
              <a:ext uri="{FF2B5EF4-FFF2-40B4-BE49-F238E27FC236}">
                <a16:creationId xmlns:a16="http://schemas.microsoft.com/office/drawing/2014/main" id="{96A7665D-DD4C-4944-B2C0-95DF72B26E72}"/>
              </a:ext>
            </a:extLst>
          </p:cNvPr>
          <p:cNvSpPr txBox="1"/>
          <p:nvPr/>
        </p:nvSpPr>
        <p:spPr>
          <a:xfrm>
            <a:off x="1751012" y="1800999"/>
            <a:ext cx="10058400" cy="1754326"/>
          </a:xfrm>
          <a:prstGeom prst="rect">
            <a:avLst/>
          </a:prstGeom>
          <a:noFill/>
        </p:spPr>
        <p:txBody>
          <a:bodyPr wrap="square" rtlCol="0">
            <a:spAutoFit/>
          </a:bodyPr>
          <a:lstStyle/>
          <a:p>
            <a:r>
              <a:rPr lang="en-US" dirty="0"/>
              <a:t>Alban, Deane. (2018). The Mental Health Benefits of Art Are for Everyone. </a:t>
            </a:r>
            <a:r>
              <a:rPr lang="en-US" i="1" dirty="0"/>
              <a:t>Be Brain Fit. </a:t>
            </a:r>
          </a:p>
          <a:p>
            <a:r>
              <a:rPr lang="en-US" i="1" dirty="0"/>
              <a:t>	</a:t>
            </a:r>
            <a:r>
              <a:rPr lang="en-US" dirty="0"/>
              <a:t>Bebrainfit.com</a:t>
            </a:r>
          </a:p>
          <a:p>
            <a:endParaRPr lang="en-US" dirty="0"/>
          </a:p>
          <a:p>
            <a:r>
              <a:rPr lang="en-US" dirty="0"/>
              <a:t>Noble, J. MD. &amp; Stuckey, H. L. (2010). The Connection Between Art, Healing, and Public Health: </a:t>
            </a:r>
          </a:p>
          <a:p>
            <a:r>
              <a:rPr lang="en-US" dirty="0"/>
              <a:t>	A Review of Current Literature. </a:t>
            </a:r>
            <a:r>
              <a:rPr lang="en-US" i="1" dirty="0"/>
              <a:t>Public Health. </a:t>
            </a:r>
          </a:p>
          <a:p>
            <a:r>
              <a:rPr lang="en-US" dirty="0"/>
              <a:t>	https://www.ncbi.ni.gov/pmc/articles/PMC284629/</a:t>
            </a:r>
          </a:p>
        </p:txBody>
      </p:sp>
    </p:spTree>
    <p:extLst>
      <p:ext uri="{BB962C8B-B14F-4D97-AF65-F5344CB8AC3E}">
        <p14:creationId xmlns:p14="http://schemas.microsoft.com/office/powerpoint/2010/main" val="11915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33400"/>
            <a:ext cx="9601200" cy="2286000"/>
          </a:xfrm>
        </p:spPr>
        <p:txBody>
          <a:bodyPr>
            <a:noAutofit/>
          </a:bodyPr>
          <a:lstStyle/>
          <a:p>
            <a:pPr algn="ctr"/>
            <a:br>
              <a:rPr lang="en-US" sz="4000" dirty="0"/>
            </a:br>
            <a:br>
              <a:rPr lang="en-US" sz="4000" dirty="0"/>
            </a:br>
            <a:br>
              <a:rPr lang="en-US" sz="4000" dirty="0"/>
            </a:br>
            <a:r>
              <a:rPr lang="en-US" dirty="0"/>
              <a:t>Art is a  therapeutic activity that helps you </a:t>
            </a:r>
            <a:br>
              <a:rPr lang="en-US" dirty="0"/>
            </a:br>
            <a:r>
              <a:rPr lang="en-US" sz="4000" dirty="0"/>
              <a:t>Feel Better</a:t>
            </a:r>
            <a:br>
              <a:rPr lang="en-US" sz="4000" dirty="0"/>
            </a:br>
            <a:endParaRPr lang="en-US" sz="4000" dirty="0"/>
          </a:p>
        </p:txBody>
      </p:sp>
      <p:sp>
        <p:nvSpPr>
          <p:cNvPr id="3" name="Content Placeholder 2">
            <a:extLst>
              <a:ext uri="{FF2B5EF4-FFF2-40B4-BE49-F238E27FC236}">
                <a16:creationId xmlns:a16="http://schemas.microsoft.com/office/drawing/2014/main" id="{0F7B104B-FB9B-4FC9-8DD2-80DEEA5D77C6}"/>
              </a:ext>
            </a:extLst>
          </p:cNvPr>
          <p:cNvSpPr>
            <a:spLocks noGrp="1"/>
          </p:cNvSpPr>
          <p:nvPr>
            <p:ph idx="1"/>
          </p:nvPr>
        </p:nvSpPr>
        <p:spPr>
          <a:xfrm>
            <a:off x="1522414" y="1219200"/>
            <a:ext cx="9601200" cy="4983480"/>
          </a:xfrm>
        </p:spPr>
        <p:txBody>
          <a:bodyPr>
            <a:noAutofit/>
          </a:bodyPr>
          <a:lstStyle/>
          <a:p>
            <a:pPr marL="0" indent="0">
              <a:buNone/>
            </a:pPr>
            <a:r>
              <a:rPr lang="en-US" sz="1600" dirty="0"/>
              <a:t>Versus  Art Therapy</a:t>
            </a:r>
          </a:p>
          <a:p>
            <a:r>
              <a:rPr lang="en-US" sz="1600" dirty="0"/>
              <a:t>Art therapy  is  offered by health care professionals  </a:t>
            </a:r>
          </a:p>
          <a:p>
            <a:pPr marL="0" indent="0">
              <a:buNone/>
            </a:pPr>
            <a:r>
              <a:rPr lang="en-US" sz="1600" dirty="0"/>
              <a:t>with backgrounds in  both art and psychology or counseling</a:t>
            </a:r>
          </a:p>
          <a:p>
            <a:r>
              <a:rPr lang="en-US" sz="1600" dirty="0"/>
              <a:t>Consider Art Therapy if you are experiencing:</a:t>
            </a:r>
          </a:p>
          <a:p>
            <a:pPr>
              <a:buFont typeface="Wingdings" panose="05000000000000000000" pitchFamily="2" charset="2"/>
              <a:buChar char="v"/>
            </a:pPr>
            <a:r>
              <a:rPr lang="en-US" sz="1600" dirty="0"/>
              <a:t>High-stress</a:t>
            </a:r>
          </a:p>
          <a:p>
            <a:pPr>
              <a:buFont typeface="Wingdings" panose="05000000000000000000" pitchFamily="2" charset="2"/>
              <a:buChar char="v"/>
            </a:pPr>
            <a:r>
              <a:rPr lang="en-US" sz="1600" dirty="0"/>
              <a:t>Mental health disorder </a:t>
            </a:r>
          </a:p>
          <a:p>
            <a:pPr>
              <a:buFont typeface="Wingdings" panose="05000000000000000000" pitchFamily="2" charset="2"/>
              <a:buChar char="v"/>
            </a:pPr>
            <a:r>
              <a:rPr lang="en-US" sz="1600" dirty="0"/>
              <a:t>Learning disability </a:t>
            </a:r>
          </a:p>
          <a:p>
            <a:pPr>
              <a:buFont typeface="Wingdings" panose="05000000000000000000" pitchFamily="2" charset="2"/>
              <a:buChar char="v"/>
            </a:pPr>
            <a:r>
              <a:rPr lang="en-US" sz="1600" dirty="0"/>
              <a:t>Brain injury   </a:t>
            </a:r>
          </a:p>
          <a:p>
            <a:pPr>
              <a:buFont typeface="Wingdings" panose="05000000000000000000" pitchFamily="2" charset="2"/>
              <a:buChar char="v"/>
            </a:pPr>
            <a:r>
              <a:rPr lang="en-US" sz="1600" dirty="0"/>
              <a:t>Chronic illness </a:t>
            </a:r>
          </a:p>
          <a:p>
            <a:pPr>
              <a:buFont typeface="Wingdings" panose="05000000000000000000" pitchFamily="2" charset="2"/>
              <a:buChar char="v"/>
            </a:pPr>
            <a:r>
              <a:rPr lang="en-US" sz="1600" dirty="0"/>
              <a:t>Very useful for children and teens,  PTSD,  depression  </a:t>
            </a:r>
          </a:p>
          <a:p>
            <a:pPr marL="0" indent="0">
              <a:buNone/>
            </a:pPr>
            <a:r>
              <a:rPr lang="en-US" sz="1600" b="1" dirty="0"/>
              <a:t>Psychology Today </a:t>
            </a:r>
            <a:r>
              <a:rPr lang="en-US" sz="1600" dirty="0"/>
              <a:t>has a search tool to find an art therapist in your area</a:t>
            </a:r>
          </a:p>
        </p:txBody>
      </p:sp>
      <p:pic>
        <p:nvPicPr>
          <p:cNvPr id="1026" name="Picture 2" descr="C:\Users\jwilson\Pictures\thank-you-art-exerc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795254"/>
            <a:ext cx="3200400" cy="48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922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76200"/>
            <a:ext cx="9601200" cy="1600200"/>
          </a:xfrm>
        </p:spPr>
        <p:txBody>
          <a:bodyPr>
            <a:normAutofit/>
          </a:bodyPr>
          <a:lstStyle/>
          <a:p>
            <a:r>
              <a:rPr lang="en-US" sz="4000" dirty="0"/>
              <a:t>Three Important Prongs that Art promotes:</a:t>
            </a:r>
          </a:p>
        </p:txBody>
      </p:sp>
      <p:sp>
        <p:nvSpPr>
          <p:cNvPr id="5" name="Content Placeholder 2"/>
          <p:cNvSpPr>
            <a:spLocks noGrp="1"/>
          </p:cNvSpPr>
          <p:nvPr>
            <p:ph sz="half" idx="1"/>
          </p:nvPr>
        </p:nvSpPr>
        <p:spPr>
          <a:xfrm>
            <a:off x="1522414" y="1828800"/>
            <a:ext cx="10820398" cy="4191000"/>
          </a:xfrm>
        </p:spPr>
        <p:txBody>
          <a:bodyPr>
            <a:normAutofit/>
          </a:bodyPr>
          <a:lstStyle/>
          <a:p>
            <a:r>
              <a:rPr lang="en-US" dirty="0"/>
              <a:t>1. Brain Activity</a:t>
            </a:r>
          </a:p>
          <a:p>
            <a:endParaRPr lang="en-US" dirty="0"/>
          </a:p>
          <a:p>
            <a:endParaRPr lang="en-US" dirty="0"/>
          </a:p>
          <a:p>
            <a:r>
              <a:rPr lang="en-US" dirty="0"/>
              <a:t>2. Provides Self-Care</a:t>
            </a:r>
          </a:p>
          <a:p>
            <a:endParaRPr lang="en-US" dirty="0"/>
          </a:p>
          <a:p>
            <a:endParaRPr lang="en-US" dirty="0"/>
          </a:p>
          <a:p>
            <a:pPr marL="0" indent="0">
              <a:buNone/>
            </a:pPr>
            <a:endParaRPr lang="en-US" dirty="0"/>
          </a:p>
          <a:p>
            <a:r>
              <a:rPr lang="en-US" dirty="0"/>
              <a:t>3. Increases Positive Mental Health &amp; Well-being</a:t>
            </a:r>
          </a:p>
          <a:p>
            <a:endParaRPr lang="en-US" dirty="0"/>
          </a:p>
        </p:txBody>
      </p:sp>
      <p:pic>
        <p:nvPicPr>
          <p:cNvPr id="7" name="Content Placeholder 6">
            <a:extLst>
              <a:ext uri="{FF2B5EF4-FFF2-40B4-BE49-F238E27FC236}">
                <a16:creationId xmlns:a16="http://schemas.microsoft.com/office/drawing/2014/main" id="{BA470C13-BF89-4A54-94E7-3776D2DA37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9659" y="1371600"/>
            <a:ext cx="3095625" cy="1476375"/>
          </a:xfrm>
        </p:spPr>
      </p:pic>
      <p:pic>
        <p:nvPicPr>
          <p:cNvPr id="10" name="Picture 9">
            <a:extLst>
              <a:ext uri="{FF2B5EF4-FFF2-40B4-BE49-F238E27FC236}">
                <a16:creationId xmlns:a16="http://schemas.microsoft.com/office/drawing/2014/main" id="{EF69B434-C812-4686-B1A7-3B6260AB2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214" y="2441091"/>
            <a:ext cx="1828800" cy="2495550"/>
          </a:xfrm>
          <a:prstGeom prst="rect">
            <a:avLst/>
          </a:prstGeom>
        </p:spPr>
      </p:pic>
      <p:pic>
        <p:nvPicPr>
          <p:cNvPr id="12" name="Picture 11">
            <a:extLst>
              <a:ext uri="{FF2B5EF4-FFF2-40B4-BE49-F238E27FC236}">
                <a16:creationId xmlns:a16="http://schemas.microsoft.com/office/drawing/2014/main" id="{113DB9B0-713C-42F0-9D4E-6491705CF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6354" y="4648200"/>
            <a:ext cx="2857500" cy="1600200"/>
          </a:xfrm>
          <a:prstGeom prst="rect">
            <a:avLst/>
          </a:prstGeom>
        </p:spPr>
      </p:pic>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066800"/>
          </a:xfrm>
        </p:spPr>
        <p:txBody>
          <a:bodyPr>
            <a:normAutofit fontScale="90000"/>
          </a:bodyPr>
          <a:lstStyle/>
          <a:p>
            <a:pPr algn="ctr"/>
            <a:r>
              <a:rPr lang="en-US" sz="4000" u="sng" dirty="0"/>
              <a:t>Promote Brain </a:t>
            </a:r>
            <a:r>
              <a:rPr lang="en-US" sz="3600" u="sng" dirty="0"/>
              <a:t>Activity</a:t>
            </a:r>
            <a:br>
              <a:rPr lang="en-US" dirty="0"/>
            </a:br>
            <a:endParaRPr lang="en-US" dirty="0"/>
          </a:p>
        </p:txBody>
      </p:sp>
      <p:sp>
        <p:nvSpPr>
          <p:cNvPr id="3" name="Content Placeholder 2">
            <a:extLst>
              <a:ext uri="{FF2B5EF4-FFF2-40B4-BE49-F238E27FC236}">
                <a16:creationId xmlns:a16="http://schemas.microsoft.com/office/drawing/2014/main" id="{6FFCFF99-7FCF-4E35-A383-959E47BCA31E}"/>
              </a:ext>
            </a:extLst>
          </p:cNvPr>
          <p:cNvSpPr>
            <a:spLocks noGrp="1"/>
          </p:cNvSpPr>
          <p:nvPr>
            <p:ph sz="half" idx="1"/>
          </p:nvPr>
        </p:nvSpPr>
        <p:spPr>
          <a:xfrm>
            <a:off x="455612" y="685800"/>
            <a:ext cx="11125200" cy="5867400"/>
          </a:xfrm>
        </p:spPr>
        <p:txBody>
          <a:bodyPr>
            <a:normAutofit/>
          </a:bodyPr>
          <a:lstStyle/>
          <a:p>
            <a:pPr lvl="0"/>
            <a:endParaRPr lang="en-US" dirty="0"/>
          </a:p>
          <a:p>
            <a:pPr lvl="0"/>
            <a:r>
              <a:rPr lang="en-US" dirty="0"/>
              <a:t>Promotes self-awareness</a:t>
            </a:r>
          </a:p>
          <a:p>
            <a:pPr lvl="0"/>
            <a:r>
              <a:rPr lang="en-US" dirty="0"/>
              <a:t>Relieves stress, anxiety and confusion through a sense of empowerment</a:t>
            </a:r>
          </a:p>
          <a:p>
            <a:pPr lvl="0"/>
            <a:r>
              <a:rPr lang="en-US" dirty="0"/>
              <a:t>Increases socialization when done with others</a:t>
            </a:r>
          </a:p>
          <a:p>
            <a:pPr lvl="0"/>
            <a:r>
              <a:rPr lang="en-US" dirty="0"/>
              <a:t>Helps to cope with transitions</a:t>
            </a:r>
          </a:p>
          <a:p>
            <a:pPr lvl="0"/>
            <a:r>
              <a:rPr lang="en-US" dirty="0"/>
              <a:t>Facilitates communication</a:t>
            </a:r>
          </a:p>
          <a:p>
            <a:pPr lvl="0"/>
            <a:r>
              <a:rPr lang="en-US" dirty="0"/>
              <a:t>Stimulates self-expression of feelings </a:t>
            </a:r>
          </a:p>
          <a:p>
            <a:pPr lvl="0"/>
            <a:r>
              <a:rPr lang="en-US" dirty="0"/>
              <a:t>Enhances memory care and creative thinking</a:t>
            </a:r>
          </a:p>
          <a:p>
            <a:pPr lvl="0"/>
            <a:r>
              <a:rPr lang="en-US" dirty="0"/>
              <a:t>Improves motor and cognitive skills</a:t>
            </a:r>
          </a:p>
          <a:p>
            <a:r>
              <a:rPr lang="en-US" dirty="0"/>
              <a:t>Art boosts self-esteem </a:t>
            </a:r>
          </a:p>
          <a:p>
            <a:r>
              <a:rPr lang="en-US" dirty="0"/>
              <a:t>And Creative pursuits provide a sense of accomplishment</a:t>
            </a:r>
          </a:p>
          <a:p>
            <a:endParaRPr lang="en-US" dirty="0"/>
          </a:p>
        </p:txBody>
      </p:sp>
      <p:sp>
        <p:nvSpPr>
          <p:cNvPr id="7" name="TextBox 6">
            <a:extLst>
              <a:ext uri="{FF2B5EF4-FFF2-40B4-BE49-F238E27FC236}">
                <a16:creationId xmlns:a16="http://schemas.microsoft.com/office/drawing/2014/main" id="{5FA1BB7C-6445-4B88-8242-EAD664455642}"/>
              </a:ext>
            </a:extLst>
          </p:cNvPr>
          <p:cNvSpPr txBox="1"/>
          <p:nvPr/>
        </p:nvSpPr>
        <p:spPr>
          <a:xfrm>
            <a:off x="9142412" y="6172200"/>
            <a:ext cx="2514600" cy="369332"/>
          </a:xfrm>
          <a:prstGeom prst="rect">
            <a:avLst/>
          </a:prstGeom>
          <a:noFill/>
        </p:spPr>
        <p:txBody>
          <a:bodyPr wrap="square" rtlCol="0">
            <a:spAutoFit/>
          </a:bodyPr>
          <a:lstStyle/>
          <a:p>
            <a:r>
              <a:rPr lang="en-US" dirty="0"/>
              <a:t>(Deane Alban, 2018)</a:t>
            </a:r>
          </a:p>
        </p:txBody>
      </p: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1385" y="762000"/>
            <a:ext cx="8951278" cy="5638800"/>
          </a:xfrm>
          <a:prstGeom prst="rect">
            <a:avLst/>
          </a:prstGeom>
        </p:spPr>
        <p:txBody>
          <a:bodyPr>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endParaRPr lang="en-US" dirty="0"/>
          </a:p>
          <a:p>
            <a:r>
              <a:rPr lang="en-US" dirty="0"/>
              <a:t>Doing art involves getting both hemispheres of your brain communicating with each other.</a:t>
            </a:r>
          </a:p>
          <a:p>
            <a:r>
              <a:rPr lang="en-US" dirty="0"/>
              <a:t>Boosts your drive, focus, and concentration</a:t>
            </a:r>
          </a:p>
          <a:p>
            <a:r>
              <a:rPr lang="en-US" dirty="0"/>
              <a:t>Stimulates the brain to grow new neurons</a:t>
            </a:r>
          </a:p>
          <a:p>
            <a:r>
              <a:rPr lang="en-US" dirty="0"/>
              <a:t>Every time you engage in a new or complex activity, your brain creates new connections between brain cells.</a:t>
            </a:r>
          </a:p>
          <a:p>
            <a:r>
              <a:rPr lang="en-US" dirty="0"/>
              <a:t>Your brain’s ability to grow connections and change throughout your lifetime is called brain neuroplasticity.</a:t>
            </a:r>
          </a:p>
          <a:p>
            <a:r>
              <a:rPr lang="en-US" dirty="0"/>
              <a:t>Neuroplasticity: Your brain can change by forming new brain cells and neural connections, improving its capabilities throughout your life.</a:t>
            </a:r>
          </a:p>
          <a:p>
            <a:pPr marL="0" indent="0">
              <a:buFont typeface="Arial" pitchFamily="34" charset="0"/>
              <a:buNone/>
            </a:pPr>
            <a:endParaRPr lang="en-US" dirty="0"/>
          </a:p>
        </p:txBody>
      </p:sp>
      <p:pic>
        <p:nvPicPr>
          <p:cNvPr id="7" name="Picture 6">
            <a:extLst>
              <a:ext uri="{FF2B5EF4-FFF2-40B4-BE49-F238E27FC236}">
                <a16:creationId xmlns:a16="http://schemas.microsoft.com/office/drawing/2014/main" id="{5293496A-67F4-418B-AC9A-5014E0DB0A1E}"/>
              </a:ext>
            </a:extLst>
          </p:cNvPr>
          <p:cNvPicPr>
            <a:picLocks noChangeAspect="1"/>
          </p:cNvPicPr>
          <p:nvPr/>
        </p:nvPicPr>
        <p:blipFill>
          <a:blip r:embed="rId3"/>
          <a:stretch>
            <a:fillRect/>
          </a:stretch>
        </p:blipFill>
        <p:spPr>
          <a:xfrm>
            <a:off x="9622086" y="553187"/>
            <a:ext cx="2157828" cy="3028213"/>
          </a:xfrm>
          <a:prstGeom prst="rect">
            <a:avLst/>
          </a:prstGeom>
        </p:spPr>
      </p:pic>
    </p:spTree>
    <p:extLst>
      <p:ext uri="{BB962C8B-B14F-4D97-AF65-F5344CB8AC3E}">
        <p14:creationId xmlns:p14="http://schemas.microsoft.com/office/powerpoint/2010/main" val="9699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609600"/>
            <a:ext cx="9601200" cy="990600"/>
          </a:xfrm>
        </p:spPr>
        <p:txBody>
          <a:bodyPr>
            <a:normAutofit/>
          </a:bodyPr>
          <a:lstStyle/>
          <a:p>
            <a:r>
              <a:rPr lang="en-US" sz="6000" dirty="0"/>
              <a:t>Research</a:t>
            </a:r>
          </a:p>
        </p:txBody>
      </p:sp>
      <p:sp>
        <p:nvSpPr>
          <p:cNvPr id="3" name="Text Placeholder 2"/>
          <p:cNvSpPr>
            <a:spLocks noGrp="1"/>
          </p:cNvSpPr>
          <p:nvPr>
            <p:ph type="body" idx="1"/>
          </p:nvPr>
        </p:nvSpPr>
        <p:spPr>
          <a:xfrm>
            <a:off x="1522412" y="1676400"/>
            <a:ext cx="4645152" cy="914400"/>
          </a:xfrm>
        </p:spPr>
        <p:txBody>
          <a:bodyPr>
            <a:normAutofit/>
          </a:bodyPr>
          <a:lstStyle/>
          <a:p>
            <a:r>
              <a:rPr lang="en-US" sz="4000" dirty="0"/>
              <a:t>Brain Tune Up</a:t>
            </a:r>
          </a:p>
        </p:txBody>
      </p:sp>
      <p:sp>
        <p:nvSpPr>
          <p:cNvPr id="4" name="Content Placeholder 3"/>
          <p:cNvSpPr>
            <a:spLocks noGrp="1"/>
          </p:cNvSpPr>
          <p:nvPr>
            <p:ph sz="half" idx="2"/>
          </p:nvPr>
        </p:nvSpPr>
        <p:spPr>
          <a:xfrm>
            <a:off x="1370012" y="3581400"/>
            <a:ext cx="9448798" cy="1752600"/>
          </a:xfrm>
        </p:spPr>
        <p:txBody>
          <a:bodyPr>
            <a:normAutofit/>
          </a:bodyPr>
          <a:lstStyle/>
          <a:p>
            <a:r>
              <a:rPr lang="en-US" dirty="0"/>
              <a:t>A study done by Dr. Arnold </a:t>
            </a:r>
            <a:r>
              <a:rPr lang="en-US" dirty="0" err="1"/>
              <a:t>Bresky</a:t>
            </a:r>
            <a:r>
              <a:rPr lang="en-US" dirty="0"/>
              <a:t>, who created a program called “Brain Tune Up” which utilized art therapy with Alzheimer’s and Dementia patients, showed a </a:t>
            </a:r>
            <a:r>
              <a:rPr lang="en-US" sz="2800" dirty="0"/>
              <a:t>70% success rate </a:t>
            </a:r>
            <a:r>
              <a:rPr lang="en-US" dirty="0"/>
              <a:t>in improvements in his patients’ memories.</a:t>
            </a:r>
          </a:p>
          <a:p>
            <a:endParaRPr lang="en-US" dirty="0"/>
          </a:p>
        </p:txBody>
      </p:sp>
      <p:sp>
        <p:nvSpPr>
          <p:cNvPr id="9" name="TextBox 8">
            <a:extLst>
              <a:ext uri="{FF2B5EF4-FFF2-40B4-BE49-F238E27FC236}">
                <a16:creationId xmlns:a16="http://schemas.microsoft.com/office/drawing/2014/main" id="{854C3AB4-93E2-44CE-8C99-FA357866015A}"/>
              </a:ext>
            </a:extLst>
          </p:cNvPr>
          <p:cNvSpPr txBox="1"/>
          <p:nvPr/>
        </p:nvSpPr>
        <p:spPr>
          <a:xfrm>
            <a:off x="9447212" y="6324600"/>
            <a:ext cx="2286000" cy="369332"/>
          </a:xfrm>
          <a:prstGeom prst="rect">
            <a:avLst/>
          </a:prstGeom>
          <a:noFill/>
        </p:spPr>
        <p:txBody>
          <a:bodyPr wrap="square" rtlCol="0">
            <a:spAutoFit/>
          </a:bodyPr>
          <a:lstStyle/>
          <a:p>
            <a:pPr lvl="0"/>
            <a:r>
              <a:rPr lang="en-US" dirty="0"/>
              <a:t>(Deane Alban, 2018)  </a:t>
            </a:r>
          </a:p>
        </p:txBody>
      </p:sp>
      <p:pic>
        <p:nvPicPr>
          <p:cNvPr id="5" name="Picture 4">
            <a:extLst>
              <a:ext uri="{FF2B5EF4-FFF2-40B4-BE49-F238E27FC236}">
                <a16:creationId xmlns:a16="http://schemas.microsoft.com/office/drawing/2014/main" id="{FF6FB357-5D7B-4114-A2F6-A13B5E21D534}"/>
              </a:ext>
            </a:extLst>
          </p:cNvPr>
          <p:cNvPicPr>
            <a:picLocks noChangeAspect="1"/>
          </p:cNvPicPr>
          <p:nvPr/>
        </p:nvPicPr>
        <p:blipFill>
          <a:blip r:embed="rId2"/>
          <a:stretch>
            <a:fillRect/>
          </a:stretch>
        </p:blipFill>
        <p:spPr>
          <a:xfrm>
            <a:off x="7389812" y="533400"/>
            <a:ext cx="2667000" cy="2667000"/>
          </a:xfrm>
          <a:prstGeom prst="rect">
            <a:avLst/>
          </a:prstGeom>
        </p:spPr>
      </p:pic>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638800"/>
            <a:ext cx="9144000" cy="1219200"/>
          </a:xfrm>
        </p:spPr>
        <p:txBody>
          <a:bodyPr/>
          <a:lstStyle/>
          <a:p>
            <a:r>
              <a:rPr lang="en-US" dirty="0"/>
              <a:t> </a:t>
            </a:r>
          </a:p>
        </p:txBody>
      </p:sp>
      <p:sp>
        <p:nvSpPr>
          <p:cNvPr id="3" name="Text Placeholder 2"/>
          <p:cNvSpPr>
            <a:spLocks noGrp="1"/>
          </p:cNvSpPr>
          <p:nvPr>
            <p:ph type="body" idx="1"/>
          </p:nvPr>
        </p:nvSpPr>
        <p:spPr>
          <a:xfrm>
            <a:off x="0" y="0"/>
            <a:ext cx="12038011" cy="5867400"/>
          </a:xfrm>
        </p:spPr>
        <p:txBody>
          <a:bodyPr/>
          <a:lstStyle/>
          <a:p>
            <a:r>
              <a:rPr lang="en-US" dirty="0"/>
              <a:t>	</a:t>
            </a:r>
          </a:p>
          <a:p>
            <a:endParaRPr lang="en-US" dirty="0"/>
          </a:p>
          <a:p>
            <a:endParaRPr lang="en-US" dirty="0"/>
          </a:p>
          <a:p>
            <a:endParaRPr lang="en-US" dirty="0"/>
          </a:p>
          <a:p>
            <a:endParaRPr lang="en-US" dirty="0"/>
          </a:p>
          <a:p>
            <a:endParaRPr lang="en-US" dirty="0"/>
          </a:p>
          <a:p>
            <a:endParaRPr lang="en-US" dirty="0"/>
          </a:p>
          <a:p>
            <a:pPr algn="ctr"/>
            <a:r>
              <a:rPr lang="en-US" sz="7200" dirty="0"/>
              <a:t>What is Self-Care? </a:t>
            </a:r>
          </a:p>
          <a:p>
            <a:pPr algn="ctr"/>
            <a:endParaRPr lang="en-US" sz="7200" dirty="0"/>
          </a:p>
          <a:p>
            <a:pPr algn="ctr"/>
            <a:endParaRPr lang="en-US" sz="7200" dirty="0"/>
          </a:p>
        </p:txBody>
      </p:sp>
    </p:spTree>
    <p:extLst>
      <p:ext uri="{BB962C8B-B14F-4D97-AF65-F5344CB8AC3E}">
        <p14:creationId xmlns:p14="http://schemas.microsoft.com/office/powerpoint/2010/main" val="287311732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353A9-C56E-41F5-8263-28C6B8D0F6ED}"/>
              </a:ext>
            </a:extLst>
          </p:cNvPr>
          <p:cNvSpPr/>
          <p:nvPr/>
        </p:nvSpPr>
        <p:spPr>
          <a:xfrm>
            <a:off x="874712" y="2438400"/>
            <a:ext cx="10439399" cy="3046988"/>
          </a:xfrm>
          <a:prstGeom prst="rect">
            <a:avLst/>
          </a:prstGeom>
        </p:spPr>
        <p:txBody>
          <a:bodyPr wrap="square">
            <a:spAutoFit/>
          </a:bodyPr>
          <a:lstStyle/>
          <a:p>
            <a:r>
              <a:rPr lang="en-US" sz="4800" dirty="0">
                <a:latin typeface="Arial" panose="020B0604020202020204" pitchFamily="34" charset="0"/>
                <a:ea typeface="Calibri" panose="020F0502020204030204" pitchFamily="34" charset="0"/>
              </a:rPr>
              <a:t>Self-Care means doing things that help you manage the day-to-day stress </a:t>
            </a:r>
            <a:r>
              <a:rPr lang="en-US" sz="4800" i="1" dirty="0">
                <a:latin typeface="Arial" panose="020B0604020202020204" pitchFamily="34" charset="0"/>
                <a:ea typeface="Calibri" panose="020F0502020204030204" pitchFamily="34" charset="0"/>
              </a:rPr>
              <a:t>so</a:t>
            </a:r>
            <a:r>
              <a:rPr lang="en-US" sz="4800" dirty="0">
                <a:latin typeface="Arial" panose="020B0604020202020204" pitchFamily="34" charset="0"/>
                <a:ea typeface="Calibri" panose="020F0502020204030204" pitchFamily="34" charset="0"/>
              </a:rPr>
              <a:t> that it doesn’t build up too much.</a:t>
            </a:r>
            <a:endParaRPr lang="en-US" sz="4800" dirty="0"/>
          </a:p>
        </p:txBody>
      </p:sp>
      <p:pic>
        <p:nvPicPr>
          <p:cNvPr id="4" name="Picture 3">
            <a:extLst>
              <a:ext uri="{FF2B5EF4-FFF2-40B4-BE49-F238E27FC236}">
                <a16:creationId xmlns:a16="http://schemas.microsoft.com/office/drawing/2014/main" id="{2A6008FB-A573-4C12-844F-E31445351014}"/>
              </a:ext>
            </a:extLst>
          </p:cNvPr>
          <p:cNvPicPr>
            <a:picLocks noChangeAspect="1"/>
          </p:cNvPicPr>
          <p:nvPr/>
        </p:nvPicPr>
        <p:blipFill>
          <a:blip r:embed="rId3"/>
          <a:stretch>
            <a:fillRect/>
          </a:stretch>
        </p:blipFill>
        <p:spPr>
          <a:xfrm>
            <a:off x="1446212" y="318336"/>
            <a:ext cx="8839200" cy="1662864"/>
          </a:xfrm>
          <a:prstGeom prst="rect">
            <a:avLst/>
          </a:prstGeom>
        </p:spPr>
      </p:pic>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651</TotalTime>
  <Words>1515</Words>
  <Application>Microsoft Office PowerPoint</Application>
  <PresentationFormat>Custom</PresentationFormat>
  <Paragraphs>174</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Microsoft Sans Serif</vt:lpstr>
      <vt:lpstr>Palatino Linotype</vt:lpstr>
      <vt:lpstr>Symbol</vt:lpstr>
      <vt:lpstr>Times New Roman</vt:lpstr>
      <vt:lpstr>Wingdings</vt:lpstr>
      <vt:lpstr>Watercolor_16x9</vt:lpstr>
      <vt:lpstr>Feel Better with Art</vt:lpstr>
      <vt:lpstr>PowerPoint Presentation</vt:lpstr>
      <vt:lpstr>   Art is a  therapeutic activity that helps you  Feel Better </vt:lpstr>
      <vt:lpstr>Three Important Prongs that Art promotes:</vt:lpstr>
      <vt:lpstr>Promote Brain Activity </vt:lpstr>
      <vt:lpstr>PowerPoint Presentation</vt:lpstr>
      <vt:lpstr>Research</vt:lpstr>
      <vt:lpstr> </vt:lpstr>
      <vt:lpstr>PowerPoint Presentation</vt:lpstr>
      <vt:lpstr>Art for Self-Care</vt:lpstr>
      <vt:lpstr>Increases Positive Mental Health &amp; Well-being</vt:lpstr>
      <vt:lpstr>PowerPoint Presentation</vt:lpstr>
      <vt:lpstr>The Connection Between Art, Healing,  and Public Health</vt:lpstr>
      <vt:lpstr>PowerPoint Presentation</vt:lpstr>
      <vt:lpstr>When you find yourself feeling not so good…</vt:lpstr>
      <vt:lpstr>PEARLS</vt:lpstr>
      <vt:lpstr>Suggested Art Activities</vt:lpstr>
      <vt:lpstr>Art Supplies &amp; Ideas</vt:lpstr>
      <vt:lpstr>   HOPE           RELAXATION           JOY  GRATITUDE            TRANSFORMATION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Therapy</dc:title>
  <dc:creator>Jen</dc:creator>
  <cp:lastModifiedBy>Joel Hernandez</cp:lastModifiedBy>
  <cp:revision>52</cp:revision>
  <cp:lastPrinted>2019-05-06T19:01:45Z</cp:lastPrinted>
  <dcterms:created xsi:type="dcterms:W3CDTF">2018-04-17T05:16:58Z</dcterms:created>
  <dcterms:modified xsi:type="dcterms:W3CDTF">2021-01-12T20:50:38Z</dcterms:modified>
</cp:coreProperties>
</file>