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4" r:id="rId1"/>
  </p:sldMasterIdLst>
  <p:notesMasterIdLst>
    <p:notesMasterId r:id="rId42"/>
  </p:notesMasterIdLst>
  <p:sldIdLst>
    <p:sldId id="257" r:id="rId2"/>
    <p:sldId id="258" r:id="rId3"/>
    <p:sldId id="299" r:id="rId4"/>
    <p:sldId id="296" r:id="rId5"/>
    <p:sldId id="260" r:id="rId6"/>
    <p:sldId id="259" r:id="rId7"/>
    <p:sldId id="294" r:id="rId8"/>
    <p:sldId id="265" r:id="rId9"/>
    <p:sldId id="301" r:id="rId10"/>
    <p:sldId id="302" r:id="rId11"/>
    <p:sldId id="303" r:id="rId12"/>
    <p:sldId id="261" r:id="rId13"/>
    <p:sldId id="262" r:id="rId14"/>
    <p:sldId id="267" r:id="rId15"/>
    <p:sldId id="263" r:id="rId16"/>
    <p:sldId id="270" r:id="rId17"/>
    <p:sldId id="272" r:id="rId18"/>
    <p:sldId id="288" r:id="rId19"/>
    <p:sldId id="273" r:id="rId20"/>
    <p:sldId id="266" r:id="rId21"/>
    <p:sldId id="295" r:id="rId22"/>
    <p:sldId id="269" r:id="rId23"/>
    <p:sldId id="275" r:id="rId24"/>
    <p:sldId id="276" r:id="rId25"/>
    <p:sldId id="291" r:id="rId26"/>
    <p:sldId id="292" r:id="rId27"/>
    <p:sldId id="293" r:id="rId28"/>
    <p:sldId id="277" r:id="rId29"/>
    <p:sldId id="278" r:id="rId30"/>
    <p:sldId id="305" r:id="rId31"/>
    <p:sldId id="279" r:id="rId32"/>
    <p:sldId id="280" r:id="rId33"/>
    <p:sldId id="284" r:id="rId34"/>
    <p:sldId id="304" r:id="rId35"/>
    <p:sldId id="285" r:id="rId36"/>
    <p:sldId id="287" r:id="rId37"/>
    <p:sldId id="286" r:id="rId38"/>
    <p:sldId id="307" r:id="rId39"/>
    <p:sldId id="306" r:id="rId40"/>
    <p:sldId id="26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/>
    <p:restoredTop sz="75034"/>
  </p:normalViewPr>
  <p:slideViewPr>
    <p:cSldViewPr snapToGrid="0" snapToObjects="1">
      <p:cViewPr varScale="1">
        <p:scale>
          <a:sx n="94" d="100"/>
          <a:sy n="94" d="100"/>
        </p:scale>
        <p:origin x="1856" y="192"/>
      </p:cViewPr>
      <p:guideLst/>
    </p:cSldViewPr>
  </p:slideViewPr>
  <p:outlineViewPr>
    <p:cViewPr>
      <p:scale>
        <a:sx n="33" d="100"/>
        <a:sy n="33" d="100"/>
      </p:scale>
      <p:origin x="0" y="-92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3831E6-2AF7-4BAC-911D-E8047DABC52D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ACC6E40-BD25-450F-8DEF-842A13EC124A}">
      <dgm:prSet/>
      <dgm:spPr/>
      <dgm:t>
        <a:bodyPr/>
        <a:lstStyle/>
        <a:p>
          <a:r>
            <a:rPr lang="en-US"/>
            <a:t>Endometriosis</a:t>
          </a:r>
        </a:p>
      </dgm:t>
    </dgm:pt>
    <dgm:pt modelId="{BBDCC137-ECBE-4B62-9A41-E736005BC725}" type="parTrans" cxnId="{DDD4387D-021D-4E84-B81E-01307F6B700B}">
      <dgm:prSet/>
      <dgm:spPr/>
      <dgm:t>
        <a:bodyPr/>
        <a:lstStyle/>
        <a:p>
          <a:endParaRPr lang="en-US"/>
        </a:p>
      </dgm:t>
    </dgm:pt>
    <dgm:pt modelId="{A2A5C146-0FC9-4BEB-BE99-7B8030CD4109}" type="sibTrans" cxnId="{DDD4387D-021D-4E84-B81E-01307F6B700B}">
      <dgm:prSet/>
      <dgm:spPr/>
      <dgm:t>
        <a:bodyPr/>
        <a:lstStyle/>
        <a:p>
          <a:endParaRPr lang="en-US"/>
        </a:p>
      </dgm:t>
    </dgm:pt>
    <dgm:pt modelId="{2BBB2FC1-FC1B-470A-8124-6D09319CA7BC}">
      <dgm:prSet/>
      <dgm:spPr/>
      <dgm:t>
        <a:bodyPr/>
        <a:lstStyle/>
        <a:p>
          <a:r>
            <a:rPr lang="en-US"/>
            <a:t>Adenomyosis</a:t>
          </a:r>
        </a:p>
      </dgm:t>
    </dgm:pt>
    <dgm:pt modelId="{9D1CA738-2BB3-4A61-88A0-D82F476EEEE2}" type="parTrans" cxnId="{8C678CF4-EF4A-4B57-9EE3-1DDB352688AF}">
      <dgm:prSet/>
      <dgm:spPr/>
      <dgm:t>
        <a:bodyPr/>
        <a:lstStyle/>
        <a:p>
          <a:endParaRPr lang="en-US"/>
        </a:p>
      </dgm:t>
    </dgm:pt>
    <dgm:pt modelId="{5F26954B-E887-4C59-B167-1EA19FC3A654}" type="sibTrans" cxnId="{8C678CF4-EF4A-4B57-9EE3-1DDB352688AF}">
      <dgm:prSet/>
      <dgm:spPr/>
      <dgm:t>
        <a:bodyPr/>
        <a:lstStyle/>
        <a:p>
          <a:endParaRPr lang="en-US"/>
        </a:p>
      </dgm:t>
    </dgm:pt>
    <dgm:pt modelId="{7B125551-C104-DE4B-83D8-40B9658162B4}" type="pres">
      <dgm:prSet presAssocID="{C13831E6-2AF7-4BAC-911D-E8047DABC52D}" presName="linear" presStyleCnt="0">
        <dgm:presLayoutVars>
          <dgm:dir/>
          <dgm:animLvl val="lvl"/>
          <dgm:resizeHandles val="exact"/>
        </dgm:presLayoutVars>
      </dgm:prSet>
      <dgm:spPr/>
    </dgm:pt>
    <dgm:pt modelId="{0093CC59-DF86-8241-B569-3BCDB4AC4652}" type="pres">
      <dgm:prSet presAssocID="{1ACC6E40-BD25-450F-8DEF-842A13EC124A}" presName="parentLin" presStyleCnt="0"/>
      <dgm:spPr/>
    </dgm:pt>
    <dgm:pt modelId="{362FC2C6-9804-3145-9E36-592D90D36654}" type="pres">
      <dgm:prSet presAssocID="{1ACC6E40-BD25-450F-8DEF-842A13EC124A}" presName="parentLeftMargin" presStyleLbl="node1" presStyleIdx="0" presStyleCnt="2"/>
      <dgm:spPr/>
    </dgm:pt>
    <dgm:pt modelId="{FD2D7BC2-67A5-034A-907F-8D7353A66656}" type="pres">
      <dgm:prSet presAssocID="{1ACC6E40-BD25-450F-8DEF-842A13EC124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3139635-94A0-2A4C-9EE3-308947A5ABB6}" type="pres">
      <dgm:prSet presAssocID="{1ACC6E40-BD25-450F-8DEF-842A13EC124A}" presName="negativeSpace" presStyleCnt="0"/>
      <dgm:spPr/>
    </dgm:pt>
    <dgm:pt modelId="{6CBA9AEB-40BE-AE45-93C4-4173FE13FD24}" type="pres">
      <dgm:prSet presAssocID="{1ACC6E40-BD25-450F-8DEF-842A13EC124A}" presName="childText" presStyleLbl="conFgAcc1" presStyleIdx="0" presStyleCnt="2">
        <dgm:presLayoutVars>
          <dgm:bulletEnabled val="1"/>
        </dgm:presLayoutVars>
      </dgm:prSet>
      <dgm:spPr/>
    </dgm:pt>
    <dgm:pt modelId="{DF625F2B-2917-AC41-9D98-8367C8748781}" type="pres">
      <dgm:prSet presAssocID="{A2A5C146-0FC9-4BEB-BE99-7B8030CD4109}" presName="spaceBetweenRectangles" presStyleCnt="0"/>
      <dgm:spPr/>
    </dgm:pt>
    <dgm:pt modelId="{6877CE99-E87F-A64B-AE6F-2078996071C8}" type="pres">
      <dgm:prSet presAssocID="{2BBB2FC1-FC1B-470A-8124-6D09319CA7BC}" presName="parentLin" presStyleCnt="0"/>
      <dgm:spPr/>
    </dgm:pt>
    <dgm:pt modelId="{C3971DB2-39A0-EF43-81B5-31F396DEBB0F}" type="pres">
      <dgm:prSet presAssocID="{2BBB2FC1-FC1B-470A-8124-6D09319CA7BC}" presName="parentLeftMargin" presStyleLbl="node1" presStyleIdx="0" presStyleCnt="2"/>
      <dgm:spPr/>
    </dgm:pt>
    <dgm:pt modelId="{FCA7D25E-8D1C-FF4B-92E1-23494324606B}" type="pres">
      <dgm:prSet presAssocID="{2BBB2FC1-FC1B-470A-8124-6D09319CA7B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75BBF91-D740-A543-A397-4A1F97B36493}" type="pres">
      <dgm:prSet presAssocID="{2BBB2FC1-FC1B-470A-8124-6D09319CA7BC}" presName="negativeSpace" presStyleCnt="0"/>
      <dgm:spPr/>
    </dgm:pt>
    <dgm:pt modelId="{254D3986-1544-1A4A-B1B6-F2B444B75C28}" type="pres">
      <dgm:prSet presAssocID="{2BBB2FC1-FC1B-470A-8124-6D09319CA7B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F474503-465E-CA47-BE2F-FD1A5CBB039B}" type="presOf" srcId="{2BBB2FC1-FC1B-470A-8124-6D09319CA7BC}" destId="{FCA7D25E-8D1C-FF4B-92E1-23494324606B}" srcOrd="1" destOrd="0" presId="urn:microsoft.com/office/officeart/2005/8/layout/list1"/>
    <dgm:cxn modelId="{25629903-227C-E840-A6F9-128EF416F5B5}" type="presOf" srcId="{1ACC6E40-BD25-450F-8DEF-842A13EC124A}" destId="{FD2D7BC2-67A5-034A-907F-8D7353A66656}" srcOrd="1" destOrd="0" presId="urn:microsoft.com/office/officeart/2005/8/layout/list1"/>
    <dgm:cxn modelId="{15BCAA2F-BCD8-5C4B-BB96-5DFA1AD5FC3A}" type="presOf" srcId="{1ACC6E40-BD25-450F-8DEF-842A13EC124A}" destId="{362FC2C6-9804-3145-9E36-592D90D36654}" srcOrd="0" destOrd="0" presId="urn:microsoft.com/office/officeart/2005/8/layout/list1"/>
    <dgm:cxn modelId="{F1E08B3F-8FBD-5841-A04C-1D7FB1950355}" type="presOf" srcId="{C13831E6-2AF7-4BAC-911D-E8047DABC52D}" destId="{7B125551-C104-DE4B-83D8-40B9658162B4}" srcOrd="0" destOrd="0" presId="urn:microsoft.com/office/officeart/2005/8/layout/list1"/>
    <dgm:cxn modelId="{DDD4387D-021D-4E84-B81E-01307F6B700B}" srcId="{C13831E6-2AF7-4BAC-911D-E8047DABC52D}" destId="{1ACC6E40-BD25-450F-8DEF-842A13EC124A}" srcOrd="0" destOrd="0" parTransId="{BBDCC137-ECBE-4B62-9A41-E736005BC725}" sibTransId="{A2A5C146-0FC9-4BEB-BE99-7B8030CD4109}"/>
    <dgm:cxn modelId="{F00CF8DD-94F6-B842-8619-C7CE040C1EFA}" type="presOf" srcId="{2BBB2FC1-FC1B-470A-8124-6D09319CA7BC}" destId="{C3971DB2-39A0-EF43-81B5-31F396DEBB0F}" srcOrd="0" destOrd="0" presId="urn:microsoft.com/office/officeart/2005/8/layout/list1"/>
    <dgm:cxn modelId="{8C678CF4-EF4A-4B57-9EE3-1DDB352688AF}" srcId="{C13831E6-2AF7-4BAC-911D-E8047DABC52D}" destId="{2BBB2FC1-FC1B-470A-8124-6D09319CA7BC}" srcOrd="1" destOrd="0" parTransId="{9D1CA738-2BB3-4A61-88A0-D82F476EEEE2}" sibTransId="{5F26954B-E887-4C59-B167-1EA19FC3A654}"/>
    <dgm:cxn modelId="{95C74EE2-4CA6-B84A-972B-2888F0CFBD71}" type="presParOf" srcId="{7B125551-C104-DE4B-83D8-40B9658162B4}" destId="{0093CC59-DF86-8241-B569-3BCDB4AC4652}" srcOrd="0" destOrd="0" presId="urn:microsoft.com/office/officeart/2005/8/layout/list1"/>
    <dgm:cxn modelId="{6AFCCF84-875E-484D-A9B7-9EAA963419BC}" type="presParOf" srcId="{0093CC59-DF86-8241-B569-3BCDB4AC4652}" destId="{362FC2C6-9804-3145-9E36-592D90D36654}" srcOrd="0" destOrd="0" presId="urn:microsoft.com/office/officeart/2005/8/layout/list1"/>
    <dgm:cxn modelId="{4352C75C-9241-0C48-9952-CC6A7B1487A8}" type="presParOf" srcId="{0093CC59-DF86-8241-B569-3BCDB4AC4652}" destId="{FD2D7BC2-67A5-034A-907F-8D7353A66656}" srcOrd="1" destOrd="0" presId="urn:microsoft.com/office/officeart/2005/8/layout/list1"/>
    <dgm:cxn modelId="{F53EB249-8D58-F741-9977-8F526D97B892}" type="presParOf" srcId="{7B125551-C104-DE4B-83D8-40B9658162B4}" destId="{B3139635-94A0-2A4C-9EE3-308947A5ABB6}" srcOrd="1" destOrd="0" presId="urn:microsoft.com/office/officeart/2005/8/layout/list1"/>
    <dgm:cxn modelId="{D20A7E74-F32F-C74B-9D35-B60E8F5D2948}" type="presParOf" srcId="{7B125551-C104-DE4B-83D8-40B9658162B4}" destId="{6CBA9AEB-40BE-AE45-93C4-4173FE13FD24}" srcOrd="2" destOrd="0" presId="urn:microsoft.com/office/officeart/2005/8/layout/list1"/>
    <dgm:cxn modelId="{846EEC1C-BDC9-9E4B-95D2-2FA4BFA312A8}" type="presParOf" srcId="{7B125551-C104-DE4B-83D8-40B9658162B4}" destId="{DF625F2B-2917-AC41-9D98-8367C8748781}" srcOrd="3" destOrd="0" presId="urn:microsoft.com/office/officeart/2005/8/layout/list1"/>
    <dgm:cxn modelId="{05F177E2-49DD-A741-A151-22ADE1B028F4}" type="presParOf" srcId="{7B125551-C104-DE4B-83D8-40B9658162B4}" destId="{6877CE99-E87F-A64B-AE6F-2078996071C8}" srcOrd="4" destOrd="0" presId="urn:microsoft.com/office/officeart/2005/8/layout/list1"/>
    <dgm:cxn modelId="{E8B69F0C-5B3C-3343-9AD3-4F8556EFB9E5}" type="presParOf" srcId="{6877CE99-E87F-A64B-AE6F-2078996071C8}" destId="{C3971DB2-39A0-EF43-81B5-31F396DEBB0F}" srcOrd="0" destOrd="0" presId="urn:microsoft.com/office/officeart/2005/8/layout/list1"/>
    <dgm:cxn modelId="{BC51C614-297F-7640-9BAB-2CF132B92E86}" type="presParOf" srcId="{6877CE99-E87F-A64B-AE6F-2078996071C8}" destId="{FCA7D25E-8D1C-FF4B-92E1-23494324606B}" srcOrd="1" destOrd="0" presId="urn:microsoft.com/office/officeart/2005/8/layout/list1"/>
    <dgm:cxn modelId="{78459987-0651-4C42-ACCF-191FB9FDB1B2}" type="presParOf" srcId="{7B125551-C104-DE4B-83D8-40B9658162B4}" destId="{075BBF91-D740-A543-A397-4A1F97B36493}" srcOrd="5" destOrd="0" presId="urn:microsoft.com/office/officeart/2005/8/layout/list1"/>
    <dgm:cxn modelId="{3856780A-B171-A141-8E7B-90A5B4513B37}" type="presParOf" srcId="{7B125551-C104-DE4B-83D8-40B9658162B4}" destId="{254D3986-1544-1A4A-B1B6-F2B444B75C2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1CA09A-8A54-42C9-975C-4066E0D1415A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7EEC734-DC40-4F2E-B7E4-DD37CFFC146B}">
      <dgm:prSet/>
      <dgm:spPr/>
      <dgm:t>
        <a:bodyPr/>
        <a:lstStyle/>
        <a:p>
          <a:pPr>
            <a:defRPr cap="all"/>
          </a:pPr>
          <a:r>
            <a:rPr lang="en-US"/>
            <a:t>Urogenital atrophy (can include bladder symptoms)</a:t>
          </a:r>
        </a:p>
      </dgm:t>
    </dgm:pt>
    <dgm:pt modelId="{2720778B-6CA0-4D94-8BD0-D7746BADE04E}" type="parTrans" cxnId="{9B84567A-7A6D-481D-AC1B-D29CECA60BAC}">
      <dgm:prSet/>
      <dgm:spPr/>
      <dgm:t>
        <a:bodyPr/>
        <a:lstStyle/>
        <a:p>
          <a:endParaRPr lang="en-US"/>
        </a:p>
      </dgm:t>
    </dgm:pt>
    <dgm:pt modelId="{72CB5487-26B3-43A6-B6F5-D0ACDC5DE740}" type="sibTrans" cxnId="{9B84567A-7A6D-481D-AC1B-D29CECA60BAC}">
      <dgm:prSet/>
      <dgm:spPr/>
      <dgm:t>
        <a:bodyPr/>
        <a:lstStyle/>
        <a:p>
          <a:endParaRPr lang="en-US"/>
        </a:p>
      </dgm:t>
    </dgm:pt>
    <dgm:pt modelId="{456F51B8-0232-4755-86AF-E5047274DF95}">
      <dgm:prSet/>
      <dgm:spPr/>
      <dgm:t>
        <a:bodyPr/>
        <a:lstStyle/>
        <a:p>
          <a:pPr>
            <a:defRPr cap="all"/>
          </a:pPr>
          <a:r>
            <a:rPr lang="en-US"/>
            <a:t>Hot flashes and night sweats</a:t>
          </a:r>
        </a:p>
      </dgm:t>
    </dgm:pt>
    <dgm:pt modelId="{0E6239DA-FCCE-444D-9055-F7634F3BEAFF}" type="parTrans" cxnId="{F824B950-1EE3-4C05-BBFB-E66DF4860A43}">
      <dgm:prSet/>
      <dgm:spPr/>
      <dgm:t>
        <a:bodyPr/>
        <a:lstStyle/>
        <a:p>
          <a:endParaRPr lang="en-US"/>
        </a:p>
      </dgm:t>
    </dgm:pt>
    <dgm:pt modelId="{9505F7DC-DD75-4D5B-BF0F-7EDA7E703F32}" type="sibTrans" cxnId="{F824B950-1EE3-4C05-BBFB-E66DF4860A43}">
      <dgm:prSet/>
      <dgm:spPr/>
      <dgm:t>
        <a:bodyPr/>
        <a:lstStyle/>
        <a:p>
          <a:endParaRPr lang="en-US"/>
        </a:p>
      </dgm:t>
    </dgm:pt>
    <dgm:pt modelId="{EC2CBEA7-688D-4D28-9CCE-527BD3B56AF2}">
      <dgm:prSet/>
      <dgm:spPr/>
      <dgm:t>
        <a:bodyPr/>
        <a:lstStyle/>
        <a:p>
          <a:pPr>
            <a:defRPr cap="all"/>
          </a:pPr>
          <a:r>
            <a:rPr lang="en-US"/>
            <a:t>Mood effects with irritability </a:t>
          </a:r>
        </a:p>
      </dgm:t>
    </dgm:pt>
    <dgm:pt modelId="{90734D40-9E6A-4A5C-B6DB-04029492CA86}" type="parTrans" cxnId="{D5B25A52-3480-47D6-B72D-591D867E1895}">
      <dgm:prSet/>
      <dgm:spPr/>
      <dgm:t>
        <a:bodyPr/>
        <a:lstStyle/>
        <a:p>
          <a:endParaRPr lang="en-US"/>
        </a:p>
      </dgm:t>
    </dgm:pt>
    <dgm:pt modelId="{BDA23365-3E0D-4DDF-A5DD-B6299086CC1A}" type="sibTrans" cxnId="{D5B25A52-3480-47D6-B72D-591D867E1895}">
      <dgm:prSet/>
      <dgm:spPr/>
      <dgm:t>
        <a:bodyPr/>
        <a:lstStyle/>
        <a:p>
          <a:endParaRPr lang="en-US"/>
        </a:p>
      </dgm:t>
    </dgm:pt>
    <dgm:pt modelId="{95C84A2F-5F35-4323-B619-1E5EB0CD8E5B}" type="pres">
      <dgm:prSet presAssocID="{881CA09A-8A54-42C9-975C-4066E0D1415A}" presName="root" presStyleCnt="0">
        <dgm:presLayoutVars>
          <dgm:dir/>
          <dgm:resizeHandles val="exact"/>
        </dgm:presLayoutVars>
      </dgm:prSet>
      <dgm:spPr/>
    </dgm:pt>
    <dgm:pt modelId="{04CDFF6A-B084-4299-8B6A-395DE069D8BF}" type="pres">
      <dgm:prSet presAssocID="{E7EEC734-DC40-4F2E-B7E4-DD37CFFC146B}" presName="compNode" presStyleCnt="0"/>
      <dgm:spPr/>
    </dgm:pt>
    <dgm:pt modelId="{D9CF091F-B9F0-4BFB-912B-17491303BAED}" type="pres">
      <dgm:prSet presAssocID="{E7EEC734-DC40-4F2E-B7E4-DD37CFFC146B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A454DF6-A98A-4DE4-82BB-94B15A881346}" type="pres">
      <dgm:prSet presAssocID="{E7EEC734-DC40-4F2E-B7E4-DD37CFFC146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ull"/>
        </a:ext>
      </dgm:extLst>
    </dgm:pt>
    <dgm:pt modelId="{00FA1C7C-AFD3-464B-91F5-3E310CB13233}" type="pres">
      <dgm:prSet presAssocID="{E7EEC734-DC40-4F2E-B7E4-DD37CFFC146B}" presName="spaceRect" presStyleCnt="0"/>
      <dgm:spPr/>
    </dgm:pt>
    <dgm:pt modelId="{1FC09EB8-2166-46F4-974A-FAD71A6EC172}" type="pres">
      <dgm:prSet presAssocID="{E7EEC734-DC40-4F2E-B7E4-DD37CFFC146B}" presName="textRect" presStyleLbl="revTx" presStyleIdx="0" presStyleCnt="3">
        <dgm:presLayoutVars>
          <dgm:chMax val="1"/>
          <dgm:chPref val="1"/>
        </dgm:presLayoutVars>
      </dgm:prSet>
      <dgm:spPr/>
    </dgm:pt>
    <dgm:pt modelId="{26D25E80-BF16-495C-BAA6-B1DADF11C989}" type="pres">
      <dgm:prSet presAssocID="{72CB5487-26B3-43A6-B6F5-D0ACDC5DE740}" presName="sibTrans" presStyleCnt="0"/>
      <dgm:spPr/>
    </dgm:pt>
    <dgm:pt modelId="{EACE8507-58EB-42D7-AF23-83A061EAC6AE}" type="pres">
      <dgm:prSet presAssocID="{456F51B8-0232-4755-86AF-E5047274DF95}" presName="compNode" presStyleCnt="0"/>
      <dgm:spPr/>
    </dgm:pt>
    <dgm:pt modelId="{0EF9D250-6186-419B-9521-51687238EE1B}" type="pres">
      <dgm:prSet presAssocID="{456F51B8-0232-4755-86AF-E5047274DF95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0DCDFD2-CB78-4F2B-9A96-92C0F322ABFE}" type="pres">
      <dgm:prSet presAssocID="{456F51B8-0232-4755-86AF-E5047274DF9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BC5B97E7-1B50-4DA6-8038-EB32E1C170C7}" type="pres">
      <dgm:prSet presAssocID="{456F51B8-0232-4755-86AF-E5047274DF95}" presName="spaceRect" presStyleCnt="0"/>
      <dgm:spPr/>
    </dgm:pt>
    <dgm:pt modelId="{5AE3BD64-44F4-4178-9A7E-7528E7E8C0C7}" type="pres">
      <dgm:prSet presAssocID="{456F51B8-0232-4755-86AF-E5047274DF95}" presName="textRect" presStyleLbl="revTx" presStyleIdx="1" presStyleCnt="3">
        <dgm:presLayoutVars>
          <dgm:chMax val="1"/>
          <dgm:chPref val="1"/>
        </dgm:presLayoutVars>
      </dgm:prSet>
      <dgm:spPr/>
    </dgm:pt>
    <dgm:pt modelId="{FB15050C-FC20-4E74-BFFE-52E2EA7386DA}" type="pres">
      <dgm:prSet presAssocID="{9505F7DC-DD75-4D5B-BF0F-7EDA7E703F32}" presName="sibTrans" presStyleCnt="0"/>
      <dgm:spPr/>
    </dgm:pt>
    <dgm:pt modelId="{33CDC9DE-FB1B-448D-8812-C60B7F5F1463}" type="pres">
      <dgm:prSet presAssocID="{EC2CBEA7-688D-4D28-9CCE-527BD3B56AF2}" presName="compNode" presStyleCnt="0"/>
      <dgm:spPr/>
    </dgm:pt>
    <dgm:pt modelId="{6C94102A-B563-4310-AD42-30753CEEF57C}" type="pres">
      <dgm:prSet presAssocID="{EC2CBEA7-688D-4D28-9CCE-527BD3B56AF2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0789656-0ACC-4333-A705-86B160C8EE43}" type="pres">
      <dgm:prSet presAssocID="{EC2CBEA7-688D-4D28-9CCE-527BD3B56AF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ry Face with No Fill"/>
        </a:ext>
      </dgm:extLst>
    </dgm:pt>
    <dgm:pt modelId="{D36E103C-D4FE-462C-8486-7A7ABF577CB2}" type="pres">
      <dgm:prSet presAssocID="{EC2CBEA7-688D-4D28-9CCE-527BD3B56AF2}" presName="spaceRect" presStyleCnt="0"/>
      <dgm:spPr/>
    </dgm:pt>
    <dgm:pt modelId="{160CAE34-FE0F-4958-9CE6-73020BFFEDAA}" type="pres">
      <dgm:prSet presAssocID="{EC2CBEA7-688D-4D28-9CCE-527BD3B56AF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98F671A-5820-45F6-B720-6761BA36ECB5}" type="presOf" srcId="{456F51B8-0232-4755-86AF-E5047274DF95}" destId="{5AE3BD64-44F4-4178-9A7E-7528E7E8C0C7}" srcOrd="0" destOrd="0" presId="urn:microsoft.com/office/officeart/2018/5/layout/IconLeafLabelList"/>
    <dgm:cxn modelId="{F824B950-1EE3-4C05-BBFB-E66DF4860A43}" srcId="{881CA09A-8A54-42C9-975C-4066E0D1415A}" destId="{456F51B8-0232-4755-86AF-E5047274DF95}" srcOrd="1" destOrd="0" parTransId="{0E6239DA-FCCE-444D-9055-F7634F3BEAFF}" sibTransId="{9505F7DC-DD75-4D5B-BF0F-7EDA7E703F32}"/>
    <dgm:cxn modelId="{D5B25A52-3480-47D6-B72D-591D867E1895}" srcId="{881CA09A-8A54-42C9-975C-4066E0D1415A}" destId="{EC2CBEA7-688D-4D28-9CCE-527BD3B56AF2}" srcOrd="2" destOrd="0" parTransId="{90734D40-9E6A-4A5C-B6DB-04029492CA86}" sibTransId="{BDA23365-3E0D-4DDF-A5DD-B6299086CC1A}"/>
    <dgm:cxn modelId="{FB723363-2394-485E-84E0-1172F3EB91F0}" type="presOf" srcId="{EC2CBEA7-688D-4D28-9CCE-527BD3B56AF2}" destId="{160CAE34-FE0F-4958-9CE6-73020BFFEDAA}" srcOrd="0" destOrd="0" presId="urn:microsoft.com/office/officeart/2018/5/layout/IconLeafLabelList"/>
    <dgm:cxn modelId="{9B84567A-7A6D-481D-AC1B-D29CECA60BAC}" srcId="{881CA09A-8A54-42C9-975C-4066E0D1415A}" destId="{E7EEC734-DC40-4F2E-B7E4-DD37CFFC146B}" srcOrd="0" destOrd="0" parTransId="{2720778B-6CA0-4D94-8BD0-D7746BADE04E}" sibTransId="{72CB5487-26B3-43A6-B6F5-D0ACDC5DE740}"/>
    <dgm:cxn modelId="{7E0F92DB-E2C2-498C-A119-A597C70D4101}" type="presOf" srcId="{881CA09A-8A54-42C9-975C-4066E0D1415A}" destId="{95C84A2F-5F35-4323-B619-1E5EB0CD8E5B}" srcOrd="0" destOrd="0" presId="urn:microsoft.com/office/officeart/2018/5/layout/IconLeafLabelList"/>
    <dgm:cxn modelId="{7077EFE1-1683-4A76-9DAF-888D1131ABB4}" type="presOf" srcId="{E7EEC734-DC40-4F2E-B7E4-DD37CFFC146B}" destId="{1FC09EB8-2166-46F4-974A-FAD71A6EC172}" srcOrd="0" destOrd="0" presId="urn:microsoft.com/office/officeart/2018/5/layout/IconLeafLabelList"/>
    <dgm:cxn modelId="{2A61C8C1-950C-43A0-ADDB-2E90BFF60642}" type="presParOf" srcId="{95C84A2F-5F35-4323-B619-1E5EB0CD8E5B}" destId="{04CDFF6A-B084-4299-8B6A-395DE069D8BF}" srcOrd="0" destOrd="0" presId="urn:microsoft.com/office/officeart/2018/5/layout/IconLeafLabelList"/>
    <dgm:cxn modelId="{43F9D705-08A6-4E04-B53B-9DFB752D60F9}" type="presParOf" srcId="{04CDFF6A-B084-4299-8B6A-395DE069D8BF}" destId="{D9CF091F-B9F0-4BFB-912B-17491303BAED}" srcOrd="0" destOrd="0" presId="urn:microsoft.com/office/officeart/2018/5/layout/IconLeafLabelList"/>
    <dgm:cxn modelId="{4F0210CE-CBE0-421E-9763-0E8F1F45E1F2}" type="presParOf" srcId="{04CDFF6A-B084-4299-8B6A-395DE069D8BF}" destId="{3A454DF6-A98A-4DE4-82BB-94B15A881346}" srcOrd="1" destOrd="0" presId="urn:microsoft.com/office/officeart/2018/5/layout/IconLeafLabelList"/>
    <dgm:cxn modelId="{3A0C2F5E-08DC-40BF-A877-8EEC3150C726}" type="presParOf" srcId="{04CDFF6A-B084-4299-8B6A-395DE069D8BF}" destId="{00FA1C7C-AFD3-464B-91F5-3E310CB13233}" srcOrd="2" destOrd="0" presId="urn:microsoft.com/office/officeart/2018/5/layout/IconLeafLabelList"/>
    <dgm:cxn modelId="{FFE61D37-4E7B-4869-BF7E-273AB6D09F72}" type="presParOf" srcId="{04CDFF6A-B084-4299-8B6A-395DE069D8BF}" destId="{1FC09EB8-2166-46F4-974A-FAD71A6EC172}" srcOrd="3" destOrd="0" presId="urn:microsoft.com/office/officeart/2018/5/layout/IconLeafLabelList"/>
    <dgm:cxn modelId="{A2E5E876-5E4D-43F3-AD86-0CD949353C71}" type="presParOf" srcId="{95C84A2F-5F35-4323-B619-1E5EB0CD8E5B}" destId="{26D25E80-BF16-495C-BAA6-B1DADF11C989}" srcOrd="1" destOrd="0" presId="urn:microsoft.com/office/officeart/2018/5/layout/IconLeafLabelList"/>
    <dgm:cxn modelId="{4E7E9156-3D17-4CAD-A936-520F2CB60527}" type="presParOf" srcId="{95C84A2F-5F35-4323-B619-1E5EB0CD8E5B}" destId="{EACE8507-58EB-42D7-AF23-83A061EAC6AE}" srcOrd="2" destOrd="0" presId="urn:microsoft.com/office/officeart/2018/5/layout/IconLeafLabelList"/>
    <dgm:cxn modelId="{EABED181-7B82-4D55-8893-881C3B191CBA}" type="presParOf" srcId="{EACE8507-58EB-42D7-AF23-83A061EAC6AE}" destId="{0EF9D250-6186-419B-9521-51687238EE1B}" srcOrd="0" destOrd="0" presId="urn:microsoft.com/office/officeart/2018/5/layout/IconLeafLabelList"/>
    <dgm:cxn modelId="{4F9B5C8E-4247-4190-BD89-CDF2E8AB2770}" type="presParOf" srcId="{EACE8507-58EB-42D7-AF23-83A061EAC6AE}" destId="{E0DCDFD2-CB78-4F2B-9A96-92C0F322ABFE}" srcOrd="1" destOrd="0" presId="urn:microsoft.com/office/officeart/2018/5/layout/IconLeafLabelList"/>
    <dgm:cxn modelId="{24887922-EFC4-4130-B73D-1765279538AC}" type="presParOf" srcId="{EACE8507-58EB-42D7-AF23-83A061EAC6AE}" destId="{BC5B97E7-1B50-4DA6-8038-EB32E1C170C7}" srcOrd="2" destOrd="0" presId="urn:microsoft.com/office/officeart/2018/5/layout/IconLeafLabelList"/>
    <dgm:cxn modelId="{01EA6A96-05FE-40E9-9E70-48DEF8A28748}" type="presParOf" srcId="{EACE8507-58EB-42D7-AF23-83A061EAC6AE}" destId="{5AE3BD64-44F4-4178-9A7E-7528E7E8C0C7}" srcOrd="3" destOrd="0" presId="urn:microsoft.com/office/officeart/2018/5/layout/IconLeafLabelList"/>
    <dgm:cxn modelId="{27A2594C-399C-4E1F-B30A-788DC110FA97}" type="presParOf" srcId="{95C84A2F-5F35-4323-B619-1E5EB0CD8E5B}" destId="{FB15050C-FC20-4E74-BFFE-52E2EA7386DA}" srcOrd="3" destOrd="0" presId="urn:microsoft.com/office/officeart/2018/5/layout/IconLeafLabelList"/>
    <dgm:cxn modelId="{2A813B1E-6D29-4A1A-8569-2D0F65960E9D}" type="presParOf" srcId="{95C84A2F-5F35-4323-B619-1E5EB0CD8E5B}" destId="{33CDC9DE-FB1B-448D-8812-C60B7F5F1463}" srcOrd="4" destOrd="0" presId="urn:microsoft.com/office/officeart/2018/5/layout/IconLeafLabelList"/>
    <dgm:cxn modelId="{4148589B-E1EA-4B62-A9BA-12FE9EC294C6}" type="presParOf" srcId="{33CDC9DE-FB1B-448D-8812-C60B7F5F1463}" destId="{6C94102A-B563-4310-AD42-30753CEEF57C}" srcOrd="0" destOrd="0" presId="urn:microsoft.com/office/officeart/2018/5/layout/IconLeafLabelList"/>
    <dgm:cxn modelId="{4A5A33A9-AFC2-496A-A654-D75213DDEBDF}" type="presParOf" srcId="{33CDC9DE-FB1B-448D-8812-C60B7F5F1463}" destId="{70789656-0ACC-4333-A705-86B160C8EE43}" srcOrd="1" destOrd="0" presId="urn:microsoft.com/office/officeart/2018/5/layout/IconLeafLabelList"/>
    <dgm:cxn modelId="{6E448EB4-BB67-4072-957F-B486FDC2FA85}" type="presParOf" srcId="{33CDC9DE-FB1B-448D-8812-C60B7F5F1463}" destId="{D36E103C-D4FE-462C-8486-7A7ABF577CB2}" srcOrd="2" destOrd="0" presId="urn:microsoft.com/office/officeart/2018/5/layout/IconLeafLabelList"/>
    <dgm:cxn modelId="{19345D6A-A05A-4812-9042-69F74E3993A1}" type="presParOf" srcId="{33CDC9DE-FB1B-448D-8812-C60B7F5F1463}" destId="{160CAE34-FE0F-4958-9CE6-73020BFFEDA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A9AEB-40BE-AE45-93C4-4173FE13FD24}">
      <dsp:nvSpPr>
        <dsp:cNvPr id="0" name=""/>
        <dsp:cNvSpPr/>
      </dsp:nvSpPr>
      <dsp:spPr>
        <a:xfrm>
          <a:off x="0" y="1023938"/>
          <a:ext cx="5744684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D7BC2-67A5-034A-907F-8D7353A66656}">
      <dsp:nvSpPr>
        <dsp:cNvPr id="0" name=""/>
        <dsp:cNvSpPr/>
      </dsp:nvSpPr>
      <dsp:spPr>
        <a:xfrm>
          <a:off x="287234" y="315458"/>
          <a:ext cx="4021279" cy="1416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95" tIns="0" rIns="151995" bIns="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Endometriosis</a:t>
          </a:r>
        </a:p>
      </dsp:txBody>
      <dsp:txXfrm>
        <a:off x="356404" y="384628"/>
        <a:ext cx="3882939" cy="1278620"/>
      </dsp:txXfrm>
    </dsp:sp>
    <dsp:sp modelId="{254D3986-1544-1A4A-B1B6-F2B444B75C28}">
      <dsp:nvSpPr>
        <dsp:cNvPr id="0" name=""/>
        <dsp:cNvSpPr/>
      </dsp:nvSpPr>
      <dsp:spPr>
        <a:xfrm>
          <a:off x="0" y="3201218"/>
          <a:ext cx="5744684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7D25E-8D1C-FF4B-92E1-23494324606B}">
      <dsp:nvSpPr>
        <dsp:cNvPr id="0" name=""/>
        <dsp:cNvSpPr/>
      </dsp:nvSpPr>
      <dsp:spPr>
        <a:xfrm>
          <a:off x="287234" y="2492738"/>
          <a:ext cx="4021279" cy="1416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95" tIns="0" rIns="151995" bIns="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Adenomyosis</a:t>
          </a:r>
        </a:p>
      </dsp:txBody>
      <dsp:txXfrm>
        <a:off x="356404" y="2561908"/>
        <a:ext cx="3882939" cy="12786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F091F-B9F0-4BFB-912B-17491303BAED}">
      <dsp:nvSpPr>
        <dsp:cNvPr id="0" name=""/>
        <dsp:cNvSpPr/>
      </dsp:nvSpPr>
      <dsp:spPr>
        <a:xfrm>
          <a:off x="707282" y="554490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54DF6-A98A-4DE4-82BB-94B15A881346}">
      <dsp:nvSpPr>
        <dsp:cNvPr id="0" name=""/>
        <dsp:cNvSpPr/>
      </dsp:nvSpPr>
      <dsp:spPr>
        <a:xfrm>
          <a:off x="1124095" y="971303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09EB8-2166-46F4-974A-FAD71A6EC172}">
      <dsp:nvSpPr>
        <dsp:cNvPr id="0" name=""/>
        <dsp:cNvSpPr/>
      </dsp:nvSpPr>
      <dsp:spPr>
        <a:xfrm>
          <a:off x="82064" y="3119491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Urogenital atrophy (can include bladder symptoms)</a:t>
          </a:r>
        </a:p>
      </dsp:txBody>
      <dsp:txXfrm>
        <a:off x="82064" y="3119491"/>
        <a:ext cx="3206250" cy="720000"/>
      </dsp:txXfrm>
    </dsp:sp>
    <dsp:sp modelId="{0EF9D250-6186-419B-9521-51687238EE1B}">
      <dsp:nvSpPr>
        <dsp:cNvPr id="0" name=""/>
        <dsp:cNvSpPr/>
      </dsp:nvSpPr>
      <dsp:spPr>
        <a:xfrm>
          <a:off x="4474626" y="554490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CDFD2-CB78-4F2B-9A96-92C0F322ABFE}">
      <dsp:nvSpPr>
        <dsp:cNvPr id="0" name=""/>
        <dsp:cNvSpPr/>
      </dsp:nvSpPr>
      <dsp:spPr>
        <a:xfrm>
          <a:off x="4891439" y="971303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E3BD64-44F4-4178-9A7E-7528E7E8C0C7}">
      <dsp:nvSpPr>
        <dsp:cNvPr id="0" name=""/>
        <dsp:cNvSpPr/>
      </dsp:nvSpPr>
      <dsp:spPr>
        <a:xfrm>
          <a:off x="3849408" y="3119491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Hot flashes and night sweats</a:t>
          </a:r>
        </a:p>
      </dsp:txBody>
      <dsp:txXfrm>
        <a:off x="3849408" y="3119491"/>
        <a:ext cx="3206250" cy="720000"/>
      </dsp:txXfrm>
    </dsp:sp>
    <dsp:sp modelId="{6C94102A-B563-4310-AD42-30753CEEF57C}">
      <dsp:nvSpPr>
        <dsp:cNvPr id="0" name=""/>
        <dsp:cNvSpPr/>
      </dsp:nvSpPr>
      <dsp:spPr>
        <a:xfrm>
          <a:off x="8241970" y="554490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789656-0ACC-4333-A705-86B160C8EE43}">
      <dsp:nvSpPr>
        <dsp:cNvPr id="0" name=""/>
        <dsp:cNvSpPr/>
      </dsp:nvSpPr>
      <dsp:spPr>
        <a:xfrm>
          <a:off x="8658783" y="971303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0CAE34-FE0F-4958-9CE6-73020BFFEDAA}">
      <dsp:nvSpPr>
        <dsp:cNvPr id="0" name=""/>
        <dsp:cNvSpPr/>
      </dsp:nvSpPr>
      <dsp:spPr>
        <a:xfrm>
          <a:off x="7616751" y="3119491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Mood effects with irritability </a:t>
          </a:r>
        </a:p>
      </dsp:txBody>
      <dsp:txXfrm>
        <a:off x="7616751" y="3119491"/>
        <a:ext cx="32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A5CC0-F650-9149-B0F1-4CCF7DCB7FCC}" type="datetimeFigureOut">
              <a:rPr lang="en-US" smtClean="0"/>
              <a:t>9/17/20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3CA79-E487-5B45-8329-25552FCA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2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3CA79-E487-5B45-8329-25552FCACC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11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Grimstad</a:t>
            </a:r>
            <a:r>
              <a:rPr lang="en-US" dirty="0"/>
              <a:t> FW, </a:t>
            </a:r>
            <a:r>
              <a:rPr lang="en-US" dirty="0" err="1"/>
              <a:t>Boskey</a:t>
            </a:r>
            <a:r>
              <a:rPr lang="en-US" dirty="0"/>
              <a:t> E, Grey M.  New-Onset Abdominopelvic Pain After Initiation of Testosterone Therapy Among Trans-Masculine Persons:  A Community-Based Exploratory Survey.  LGBT Health. 2020 Jul;7(5):248-253.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3CA79-E487-5B45-8329-25552FCACC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5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was noted to have IC, 1 had adenomyosis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Grimstad</a:t>
            </a:r>
            <a:r>
              <a:rPr lang="en-US" dirty="0"/>
              <a:t> FW, </a:t>
            </a:r>
            <a:r>
              <a:rPr lang="en-US" dirty="0" err="1"/>
              <a:t>Boskey</a:t>
            </a:r>
            <a:r>
              <a:rPr lang="en-US" dirty="0"/>
              <a:t> E, Grey M.  New-Onset Abdominopelvic Pain After Initiation of Testosterone Therapy Among Trans-Masculine Persons:  A Community-Based Exploratory Survey.  LGBT Health. 2020 Jul;7(5):248-253.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3CA79-E487-5B45-8329-25552FCACC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31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Grimstad</a:t>
            </a:r>
            <a:r>
              <a:rPr lang="en-US" dirty="0"/>
              <a:t> FW, </a:t>
            </a:r>
            <a:r>
              <a:rPr lang="en-US" dirty="0" err="1"/>
              <a:t>Boskey</a:t>
            </a:r>
            <a:r>
              <a:rPr lang="en-US" dirty="0"/>
              <a:t> E, Grey M.  New-Onset Abdominopelvic Pain After Initiation of Testosterone Therapy Among Trans-Masculine Persons:  A Community-Based Exploratory Survey.  LGBT Health. 2020 Jul;7(5):248-253.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3CA79-E487-5B45-8329-25552FCACC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61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Shim JY, Laufer MR, </a:t>
            </a:r>
            <a:r>
              <a:rPr lang="en-US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Grimstad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W.  </a:t>
            </a:r>
            <a:r>
              <a:rPr lang="en-US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Dysmenrorhea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endometriosis in transgender adolescents. J </a:t>
            </a:r>
            <a:r>
              <a:rPr lang="en-US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Pediatr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Adolesc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Gynecol.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 studies have demonstrated that a majority of patients stop bleeding after 6 months of testosterone.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/>
              <a:t>“The number of transmasculine adolescents who experienced persistent symptoms, despite taking testosterone, was surprising.” (Shim)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3CA79-E487-5B45-8329-25552FCACC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0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3CA79-E487-5B45-8329-25552FCACC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39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NOTES ON GETTING PRIOR AUTHORIZATION FOR HIS PROCEDURE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3CA79-E487-5B45-8329-25552FCACC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64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3CA79-E487-5B45-8329-25552FCACC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42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Frances W, </a:t>
            </a:r>
            <a:r>
              <a:rPr lang="en-US" dirty="0" err="1"/>
              <a:t>Grimstad</a:t>
            </a:r>
            <a:r>
              <a:rPr lang="en-US" dirty="0"/>
              <a:t> MD, et al.  Uterine pathology in transmasculine persons on testosterone: a retrospective multicenter case series.  Am J Obstet and Gynecol, 2019-03-01, Vol. 220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3CA79-E487-5B45-8329-25552FCACC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48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Frances W, </a:t>
            </a:r>
            <a:r>
              <a:rPr lang="en-US" dirty="0" err="1"/>
              <a:t>Grimstad</a:t>
            </a:r>
            <a:r>
              <a:rPr lang="en-US" dirty="0"/>
              <a:t> MD, et al.  Uterine pathology in transmasculine persons on testosterone: a retrospective multicenter case series.  Am J Obstet and Gynecol, 2019-03-01, Vol. 220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</a:rPr>
              <a:t>Individualized assessments of a transmasculine person’s etiology for abnormal uterine bleeding continue to be necessary, as the risk for concerning pathology is present.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3CA79-E487-5B45-8329-25552FCACCC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86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Frances W, </a:t>
            </a:r>
            <a:r>
              <a:rPr lang="en-US" dirty="0" err="1"/>
              <a:t>Grimstad</a:t>
            </a:r>
            <a:r>
              <a:rPr lang="en-US" dirty="0"/>
              <a:t> MD, et al.  Uterine pathology in transmasculine persons on testosterone: a retrospective multicenter case series.  Am J Obstet and Gynecol, 2019-03-01, Vol. 220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3CA79-E487-5B45-8329-25552FCACCC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91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the personal part of my background is that I was a massage therapist while I put myself through school to get all my premedical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D58A5-9D89-E04C-AA5B-08331C9408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88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Harris M,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Kondel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Dorsen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C.  Pelvic pain in transgender men taking testosterone:  Assessing the risk of ovarian cancer.  Nurse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2017 Jul 15;42(7):1-5.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3CA79-E487-5B45-8329-25552FCACCC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81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Casimiro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I, Cohen RN.  Severe Vasomotor Symptoms Post Oophorectomy Despite Testosterone Therapy in a Transgender Man: A Unique Case Study.  J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Endocr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Soc. 2019 Feb 13;3(4):734-736.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3CA79-E487-5B45-8329-25552FCACCC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521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Rachlin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Hansbury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G, Pardo ST.  Hysterectomy and Oophorectomy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Female-to-Male Transgender Individuals. Int J Transgenderism 2010 Oct;12(3), 155-166.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3CA79-E487-5B45-8329-25552FCACCC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470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Casimiro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I, Cohen RN.  Severe Vasomotor Symptoms Post Oophorectomy Despite Testosterone Therapy in a Transgender Man: A Unique Case Study.  J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Endocr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Soc. 2019 Feb 13;3(4):734-736.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3CA79-E487-5B45-8329-25552FCACCC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070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3CA79-E487-5B45-8329-25552FCACCC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987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dirty="0"/>
              <a:t>Worsened dysphoria and depression to point of suicidal ideation.</a:t>
            </a:r>
          </a:p>
          <a:p>
            <a:pPr lvl="1"/>
            <a:r>
              <a:rPr lang="en-US" sz="2000" dirty="0"/>
              <a:t> It did not help bleeding or pain after 9 weeks.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3CA79-E487-5B45-8329-25552FCACCC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868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PALM-COEIN from ACOG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3CA79-E487-5B45-8329-25552FCACCC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8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3CA79-E487-5B45-8329-25552FCACCC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00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Surgery can always be an option later.  </a:t>
            </a:r>
          </a:p>
          <a:p>
            <a:r>
              <a:rPr lang="en-US" dirty="0"/>
              <a:t>Sometimes time is essential in the process of discovery.  In their case, the IUD was tremendously helpful in mitigating periods and pain.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3CA79-E487-5B45-8329-25552FCACCC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309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3CA79-E487-5B45-8329-25552FCACCC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Marfori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CQ, Wu CZ, et al.  Hysterectomy for the Transgendered Male: Review of Perioperative Considerations and Surgical Techniques with Description of a Novel 2-Port Laparoscopic Approach.  JMIG. 2018 Dec;25(7), 1149-1156.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3CA79-E487-5B45-8329-25552FCACC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623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Interview with Jae Downing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3CA79-E487-5B45-8329-25552FCACCC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141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Interview with Jae Downing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3CA79-E487-5B45-8329-25552FCACCC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747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3CA79-E487-5B45-8329-25552FCACCC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965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3CA79-E487-5B45-8329-25552FCACCC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254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3CA79-E487-5B45-8329-25552FCACCC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8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my experience as a gynecologist I have noted over the past 25 years that Cis-women also have a hard time being heard regarding their pelvic pain.  Practitioners generally don’t like dealing with pain.  It makes us feel helpless and uncomfortable. </a:t>
            </a:r>
          </a:p>
          <a:p>
            <a:r>
              <a:rPr lang="en-US" dirty="0"/>
              <a:t>Add to that a discomfort in dealing with gender issues and gender non-conformity and you end up with a slice of the population who have very real health issues and few providers comfortable taking care of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3CA79-E487-5B45-8329-25552FCACC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5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talk today is mostly about transmasculine persons and GNC individuals who were FAAB and have pelvic pain, abnormal bleeding and/or endometriosis. We will touch on transfeminine pain issues at the 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3CA79-E487-5B45-8329-25552FCACC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01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my experience as a gynecologist I have noted over the past 25 years that Cis-women also have a hard time being heard regarding their pelvic pain.  Practitioners generally don’t like dealing with pain.  It makes us feel helpless and uncomfortable. </a:t>
            </a:r>
          </a:p>
          <a:p>
            <a:r>
              <a:rPr lang="en-US" dirty="0"/>
              <a:t>Add to that a discomfort in dealing with gender issues and gender non-conformity and you end up with a slice of the population who has very real health issues and few providers comfortable taking care of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3CA79-E487-5B45-8329-25552FCACC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58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3CA79-E487-5B45-8329-25552FCACC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my other webinar for details on my traditional workup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3CA79-E487-5B45-8329-25552FCACC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30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Testosterone lowers estrogen causing atrophy of the vaginal tube and increases the pH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3CA79-E487-5B45-8329-25552FCACC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98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3E5BC-CDCE-BD41-808B-3D9BBF7B2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D41D04-0D73-CE44-A216-4C0FEF7A91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D6099-580C-9849-842B-B8A6ED849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September 17,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EE6F7-A18E-414F-82E9-A710A50FD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2E91A-E246-BA4D-AF9A-31066C7B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3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13D33-8180-7744-B571-BB006FA99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838EDA-E5B9-5541-A89D-7B30F6301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90463-FDF2-3941-98B9-31B70DB1E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September 17,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D0AE4-55BD-3246-8603-01C22603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678A2-E1D2-4E47-9E5C-B7D3654CD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6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820F43-E1D7-CF48-89B7-0BCF55386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F7E20-D570-4845-86F7-A036F7254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83C4A-6C9C-A34E-8165-2E1ECCE35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September 17,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EFEED-31CB-BC47-A3DC-777845EE4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D3312-5D88-8F42-A8A2-44892448D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6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54671-9C5B-A44A-BEF3-33184FDA4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8B666-D70F-9F47-9AC8-AB6D391CF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9D409-E5C5-0B49-B0A0-C4541B69C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September 17,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A8CE5-9DBA-8041-99B0-E0D0215EE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47E5D-C00B-9D46-942D-3B18F7D01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599D6-0910-BB44-B56A-4A0D6161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21020-2B04-364A-B6BC-D6C6D42D1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412CD-21D6-1146-AA7C-E12859330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September 17,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F5372-97AC-5E4B-BF7A-670E0FA22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A45E6-C9EA-DE44-AA7F-D06AE2F65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6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61740-B0AA-1B46-AAE3-464ABE638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00A85-E188-1744-8E82-6F8713726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4D14F-910C-6D42-906E-84B4780ED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BECCF-4BDA-5143-886B-3103973CC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September 17,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3616B-DE77-2342-8E6C-6F84CA557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B7106-37EA-644B-AC60-5ADDC8E9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8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3AA1A-5DA9-E444-9440-0CDE2A015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0C92-1497-4A4A-B968-3C264A997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0B6FE-2C6A-C945-94BC-7D1083F8D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7FC2DA-AE39-7A4B-B370-21B27F023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FD78C1-0091-E940-9424-9B9925A93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22CC2D-BB19-D041-8B7F-4107374C5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September 17,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A12925-102E-764B-BA2D-ED99C4EC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30349A-C6B7-2F4D-A7FE-EA3F33DC3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30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B67BE-9585-964A-956C-CA52B079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C68638-01B3-1E4E-B4BA-CF5A9C8B2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September 17,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F40B05-7CFC-A041-A13F-398689F7A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93AE78-0B07-BE42-B8A4-DD478287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E54C8F-91CD-AF48-AA0D-886E99756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September 17,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1B7D4C-810A-5C44-810D-B992B1CD8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903CD-9740-3B44-96FC-1785FA153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CF1B4-0AD9-8E47-BBC2-F2D19D0CB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02855-A961-EE4E-A3BB-0CEE1DD97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DA2C2-9AEA-B541-8056-096B0A059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5175E-3D7D-4949-813F-3CD586D1C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September 17,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7334C-DEB8-C241-ACB3-BDC7DACA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704E9-19A7-4D44-9276-2B9F8CC7B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6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246ED-7CD4-E645-9E2B-04D7265D6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B336A0-CDDE-7C49-9384-F289B2FDF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4D5D8-EC51-834E-9033-F209606DA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826DD-2B78-1443-8329-FC3B107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September 17,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C5B642-D29C-6F40-902E-6437EFE50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05C16-B15A-3C42-8042-82EFE3785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4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EB8511-5817-FB41-8C28-3B086BBA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A18CD-8BD1-F645-AF6C-52F9AAF73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395A1-7A4C-3845-BBC2-9AC8439882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September 17,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EA7D8-25BE-B54F-B4B9-6C920B98F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93B5A-A4C6-3D4D-8E5E-3E49F1DCF7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7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DF466F4A-8F4E-174C-BB37-85FABCE2B8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4" r="-1" b="3307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418D0A-4E60-7146-8118-B1853EE1C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700"/>
              <a:t>Endometriosis and pelvic pain in transmasculine and gender non-conforming individuals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A9E37E5-3326-B64E-B31A-3EE9E248B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/>
              <a:t>Shanti Mohling, MD</a:t>
            </a:r>
          </a:p>
          <a:p>
            <a:pPr algn="l"/>
            <a:r>
              <a:rPr lang="en-US" sz="2000"/>
              <a:t>Pearl Medical Center</a:t>
            </a:r>
          </a:p>
          <a:p>
            <a:pPr algn="l"/>
            <a:r>
              <a:rPr lang="en-US" sz="2000"/>
              <a:t>Portland, Oregon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899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93C4B-66B9-DC41-9C71-AE0C0B5C4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sz="3700"/>
              <a:t>Specific problems for transmasculine and GNC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FE6D0-31FF-F54A-9CD5-D4C1FFF51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r>
              <a:rPr lang="en-US" sz="2400"/>
              <a:t>Impact of Testosterone dosing</a:t>
            </a:r>
          </a:p>
          <a:p>
            <a:r>
              <a:rPr lang="en-US" sz="2400"/>
              <a:t>Atrophic tissues and cervicitis or vaginitis: Inflammation of the “front hole” </a:t>
            </a:r>
          </a:p>
          <a:p>
            <a:r>
              <a:rPr lang="en-US" sz="2400"/>
              <a:t>Chronic Sexually transmitted infection</a:t>
            </a:r>
          </a:p>
          <a:p>
            <a:r>
              <a:rPr lang="en-US" sz="2400"/>
              <a:t>Musculoskeletal pain resulting from genotypically female bone structure combined with muscle mass changes from Testosterone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80453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BB9CAB-042F-4717-8F7E-4B046509C3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F3D85F-185D-FD4E-8AB5-4E47940BC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The issues that often seem to be overlooked in transmen and GNC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4EF3B228-1C17-4FF7-9300-2E81289A7F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161304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4190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1B712-E28A-E240-B718-3C1E35685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700">
                <a:solidFill>
                  <a:srgbClr val="FFFFFF"/>
                </a:solidFill>
              </a:rPr>
              <a:t>New onset abdominal and pelvic pain following initiation of Testosterone Therapy</a:t>
            </a:r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CF1356E-04A0-A349-8E3C-DD98EDC547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3" r="1" b="10325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F11484-B346-8649-95D1-168814D8E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70% had new onset pain after initiation of testosterone (Gender Affirming Hormone Therapy GAHT)</a:t>
            </a:r>
          </a:p>
          <a:p>
            <a:r>
              <a:rPr lang="en-US" sz="2000" dirty="0">
                <a:solidFill>
                  <a:srgbClr val="FFFFFF"/>
                </a:solidFill>
              </a:rPr>
              <a:t>80% had suprapubic pain</a:t>
            </a:r>
          </a:p>
          <a:p>
            <a:r>
              <a:rPr lang="en-US" sz="2000" dirty="0">
                <a:solidFill>
                  <a:srgbClr val="FFFFFF"/>
                </a:solidFill>
              </a:rPr>
              <a:t>1-year from onset of Testosterone to pain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855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9C377-0932-BE45-930C-EACBEE4DD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sz="3700">
                <a:solidFill>
                  <a:srgbClr val="FFFFFF"/>
                </a:solidFill>
              </a:rPr>
              <a:t>New onset abdominal and pelvic pain following initiation of Testosterone</a:t>
            </a:r>
          </a:p>
        </p:txBody>
      </p:sp>
      <p:pic>
        <p:nvPicPr>
          <p:cNvPr id="6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FB23BBA-4C6A-AC4A-B066-2ACA0DE883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2" r="1" b="10325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67B360-85EA-6F44-9A29-E40605E14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6662" y="1002819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Pain can be multifactorial</a:t>
            </a:r>
          </a:p>
          <a:p>
            <a:r>
              <a:rPr lang="en-US" sz="2000" dirty="0">
                <a:solidFill>
                  <a:srgbClr val="FFFFFF"/>
                </a:solidFill>
              </a:rPr>
              <a:t>828 of those who had suprapubic pain had hysterectomy and this resolved their pain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58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1F8AB-2FA6-314B-9EDA-818CCEE88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New onset abdominal and pelvic pain following initiation of Testosterone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AA4E7-F053-1C4B-8B33-7E88E0623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80% had pain in pelvic region, yet </a:t>
            </a:r>
            <a:r>
              <a:rPr lang="en-US" sz="3600" dirty="0">
                <a:solidFill>
                  <a:srgbClr val="000000"/>
                </a:solidFill>
                <a:highlight>
                  <a:srgbClr val="FFFF00"/>
                </a:highlight>
              </a:rPr>
              <a:t>diagnosis of endometriosis was not mentioned</a:t>
            </a:r>
          </a:p>
          <a:p>
            <a:r>
              <a:rPr lang="en-US" sz="3600" dirty="0">
                <a:solidFill>
                  <a:srgbClr val="000000"/>
                </a:solidFill>
              </a:rPr>
              <a:t>Was it even considered?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844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57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0CA28B-C0F0-D241-938C-1ACD924D0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Dysmenorrhea and Endometriosis in Transgender Adolescents</a:t>
            </a:r>
          </a:p>
        </p:txBody>
      </p:sp>
      <p:pic>
        <p:nvPicPr>
          <p:cNvPr id="5" name="Picture 4" descr="A picture containing fabric&#10;&#10;Description automatically generated">
            <a:extLst>
              <a:ext uri="{FF2B5EF4-FFF2-40B4-BE49-F238E27FC236}">
                <a16:creationId xmlns:a16="http://schemas.microsoft.com/office/drawing/2014/main" id="{A395FE74-5FDB-7B44-A150-9E948D4BBC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" r="3" b="1533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A19862-8777-DE43-B69C-063704C71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r>
              <a:rPr lang="en-US" sz="2200" dirty="0"/>
              <a:t>35 adolescents with pain</a:t>
            </a:r>
          </a:p>
          <a:p>
            <a:r>
              <a:rPr lang="en-US" sz="2200" dirty="0"/>
              <a:t>20% had laparoscopy and </a:t>
            </a:r>
            <a:r>
              <a:rPr lang="en-US" sz="2200" i="1" dirty="0"/>
              <a:t>all had endometriosis</a:t>
            </a:r>
          </a:p>
        </p:txBody>
      </p:sp>
    </p:spTree>
    <p:extLst>
      <p:ext uri="{BB962C8B-B14F-4D97-AF65-F5344CB8AC3E}">
        <p14:creationId xmlns:p14="http://schemas.microsoft.com/office/powerpoint/2010/main" val="902940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C825C-D394-B044-B653-E54B60176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Case #1</a:t>
            </a:r>
            <a:br>
              <a:rPr lang="en-US" sz="8000" dirty="0">
                <a:solidFill>
                  <a:schemeClr val="bg1"/>
                </a:solidFill>
              </a:rPr>
            </a:br>
            <a:r>
              <a:rPr lang="en-US" sz="8000" dirty="0">
                <a:solidFill>
                  <a:schemeClr val="bg1"/>
                </a:solidFill>
              </a:rPr>
              <a:t>(He/him)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80038-ADB1-FA4B-9A16-5BE4179E3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24 </a:t>
            </a:r>
            <a:r>
              <a:rPr lang="en-US" sz="2400" dirty="0" err="1">
                <a:solidFill>
                  <a:schemeClr val="bg1"/>
                </a:solidFill>
              </a:rPr>
              <a:t>yo</a:t>
            </a:r>
            <a:r>
              <a:rPr lang="en-US" sz="2400" dirty="0">
                <a:solidFill>
                  <a:schemeClr val="bg1"/>
                </a:solidFill>
              </a:rPr>
              <a:t> FAAB</a:t>
            </a:r>
          </a:p>
          <a:p>
            <a:r>
              <a:rPr lang="en-US" sz="2400" dirty="0">
                <a:solidFill>
                  <a:schemeClr val="bg1"/>
                </a:solidFill>
              </a:rPr>
              <a:t>Transmasculine on Testosterone </a:t>
            </a:r>
          </a:p>
          <a:p>
            <a:r>
              <a:rPr lang="en-US" sz="2400" dirty="0">
                <a:solidFill>
                  <a:schemeClr val="bg1"/>
                </a:solidFill>
              </a:rPr>
              <a:t>Previously had “top” surgery</a:t>
            </a:r>
          </a:p>
          <a:p>
            <a:r>
              <a:rPr lang="en-US" sz="2400" dirty="0">
                <a:solidFill>
                  <a:schemeClr val="bg1"/>
                </a:solidFill>
              </a:rPr>
              <a:t>Irregular and debilitating painful uterine bleeding while on T</a:t>
            </a:r>
          </a:p>
          <a:p>
            <a:r>
              <a:rPr lang="en-US" sz="2400" dirty="0">
                <a:solidFill>
                  <a:schemeClr val="bg1"/>
                </a:solidFill>
              </a:rPr>
              <a:t>Bleeding caused extreme dysphoria in addition to pain</a:t>
            </a:r>
          </a:p>
        </p:txBody>
      </p:sp>
    </p:spTree>
    <p:extLst>
      <p:ext uri="{BB962C8B-B14F-4D97-AF65-F5344CB8AC3E}">
        <p14:creationId xmlns:p14="http://schemas.microsoft.com/office/powerpoint/2010/main" val="514666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bowl, food, table&#10;&#10;Description automatically generated">
            <a:extLst>
              <a:ext uri="{FF2B5EF4-FFF2-40B4-BE49-F238E27FC236}">
                <a16:creationId xmlns:a16="http://schemas.microsoft.com/office/drawing/2014/main" id="{BC0A9253-981F-4943-AFDF-9A5368122A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02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CA0891-6419-E24E-A295-10E7A7E72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 dirty="0"/>
              <a:t>Decision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25E00-7706-414D-8484-0F9F11B22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en-US" sz="2400" dirty="0"/>
              <a:t>Exam: Endometriosis</a:t>
            </a:r>
          </a:p>
          <a:p>
            <a:r>
              <a:rPr lang="en-US" sz="2400" dirty="0"/>
              <a:t>Options:  Laparoscopic hysterectomy with evaluation for endometriosis and excision, Levonorgestrel IUD, Nexplanon</a:t>
            </a:r>
          </a:p>
          <a:p>
            <a:r>
              <a:rPr lang="en-US" sz="2400" dirty="0"/>
              <a:t>I did not recommend GnRH agonists or antagonists</a:t>
            </a:r>
          </a:p>
          <a:p>
            <a:r>
              <a:rPr lang="en-US" sz="2400" dirty="0"/>
              <a:t>Need for pap prior to hysterectomy</a:t>
            </a:r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9300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FEDAD9-2B35-C74E-8352-0B8F7E6D6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It took several weeks to get prior authorization for his procedure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9987C-912A-4D4A-A309-34F24816C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He chose Total Laparoscopic Hysterectomy</a:t>
            </a:r>
          </a:p>
          <a:p>
            <a:r>
              <a:rPr lang="en-US" sz="2400" dirty="0">
                <a:solidFill>
                  <a:schemeClr val="bg1"/>
                </a:solidFill>
              </a:rPr>
              <a:t>Did not have Oregon-based insurance</a:t>
            </a:r>
          </a:p>
          <a:p>
            <a:r>
              <a:rPr lang="en-US" sz="2400" dirty="0">
                <a:solidFill>
                  <a:schemeClr val="bg1"/>
                </a:solidFill>
              </a:rPr>
              <a:t>“Peer to peer” to get authorization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30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91E76-F6B3-8247-A7DB-BD7669D8D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Other considerations for #1</a:t>
            </a:r>
          </a:p>
        </p:txBody>
      </p:sp>
      <p:cxnSp>
        <p:nvCxnSpPr>
          <p:cNvPr id="24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FD5ED-D96D-954F-BD87-78BF67A86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He wanted the left ovary removed</a:t>
            </a:r>
          </a:p>
          <a:p>
            <a:r>
              <a:rPr lang="en-US" sz="2400" dirty="0">
                <a:solidFill>
                  <a:schemeClr val="bg1"/>
                </a:solidFill>
              </a:rPr>
              <a:t>Both ovaries were evaluated at surgery:  the right appeared healthy and the left had small endometriomas</a:t>
            </a:r>
          </a:p>
          <a:p>
            <a:r>
              <a:rPr lang="en-US" sz="2400" dirty="0">
                <a:solidFill>
                  <a:schemeClr val="bg1"/>
                </a:solidFill>
              </a:rPr>
              <a:t>Pathology confirmed endometriosis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indoor, food, sitting, table&#10;&#10;Description automatically generated">
            <a:extLst>
              <a:ext uri="{FF2B5EF4-FFF2-40B4-BE49-F238E27FC236}">
                <a16:creationId xmlns:a16="http://schemas.microsoft.com/office/drawing/2014/main" id="{E075CF25-E817-E44F-9EF8-2C80A84D96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33" b="-1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89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44B5EF0-1B8A-4201-A8EB-D2620183E7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3260" b="1118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37D38D-5748-B243-8F8C-8CFB226D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>
                <a:solidFill>
                  <a:srgbClr val="FFFFFF"/>
                </a:solidFill>
              </a:rPr>
              <a:t>Nothing to disclose. I do not accept funding from pharmaceutical companies or medical industry.</a:t>
            </a:r>
          </a:p>
        </p:txBody>
      </p:sp>
    </p:spTree>
    <p:extLst>
      <p:ext uri="{BB962C8B-B14F-4D97-AF65-F5344CB8AC3E}">
        <p14:creationId xmlns:p14="http://schemas.microsoft.com/office/powerpoint/2010/main" val="2274661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F41C1-CAF5-644B-BFDB-6D88484EE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Transmasculine persons on Testosterone and hysterectomy</a:t>
            </a: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DC490-8515-E64E-BC41-56137F2C9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EFFFF"/>
                </a:solidFill>
              </a:rPr>
              <a:t>23% Persistent bleeding</a:t>
            </a:r>
          </a:p>
          <a:p>
            <a:r>
              <a:rPr lang="en-US" sz="2400" dirty="0">
                <a:solidFill>
                  <a:srgbClr val="FEFFFF"/>
                </a:solidFill>
              </a:rPr>
              <a:t>60% Pelvic pain</a:t>
            </a:r>
          </a:p>
          <a:p>
            <a:r>
              <a:rPr lang="en-US" sz="2400" dirty="0">
                <a:solidFill>
                  <a:srgbClr val="FEFFFF"/>
                </a:solidFill>
              </a:rPr>
              <a:t>Average Testosterone use was 36 months</a:t>
            </a:r>
          </a:p>
          <a:p>
            <a:endParaRPr lang="en-US" sz="2400" dirty="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56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F41C1-CAF5-644B-BFDB-6D88484EE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Uterine pathology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DC490-8515-E64E-BC41-56137F2C9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EFFFF"/>
                </a:solidFill>
              </a:rPr>
              <a:t>70% Active endometrium</a:t>
            </a:r>
          </a:p>
          <a:p>
            <a:r>
              <a:rPr lang="en-US" sz="2400" dirty="0">
                <a:solidFill>
                  <a:srgbClr val="FEFFFF"/>
                </a:solidFill>
              </a:rPr>
              <a:t>7% Adenomyosis</a:t>
            </a:r>
          </a:p>
          <a:p>
            <a:r>
              <a:rPr lang="en-US" sz="2400" dirty="0">
                <a:solidFill>
                  <a:srgbClr val="FEFFFF"/>
                </a:solidFill>
              </a:rPr>
              <a:t>10% Polyps or fibroids</a:t>
            </a:r>
          </a:p>
          <a:p>
            <a:r>
              <a:rPr lang="en-US" sz="2400" dirty="0">
                <a:solidFill>
                  <a:srgbClr val="FEFFFF"/>
                </a:solidFill>
              </a:rPr>
              <a:t>1% Complex hyperplasia</a:t>
            </a:r>
          </a:p>
          <a:p>
            <a:endParaRPr lang="en-US" sz="2400" dirty="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821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3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20" name="Oval 15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3C280-E7DB-6B44-8B71-309343856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8.5% of transmasculine persons in that study had endometriosis</a:t>
            </a:r>
          </a:p>
        </p:txBody>
      </p:sp>
    </p:spTree>
    <p:extLst>
      <p:ext uri="{BB962C8B-B14F-4D97-AF65-F5344CB8AC3E}">
        <p14:creationId xmlns:p14="http://schemas.microsoft.com/office/powerpoint/2010/main" val="748210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6A1A9BF-BD8D-E14D-8ACA-6022056E86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9"/>
          <a:stretch/>
        </p:blipFill>
        <p:spPr>
          <a:xfrm>
            <a:off x="1028700" y="512759"/>
            <a:ext cx="10134600" cy="567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5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4FAFD8-9C97-E04C-9342-3D4004AA4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Risks of removing both ovaries</a:t>
            </a:r>
          </a:p>
        </p:txBody>
      </p:sp>
      <p:pic>
        <p:nvPicPr>
          <p:cNvPr id="7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5C9CE9A2-B409-8541-963A-2ACD109548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8" r="25593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A0750E-F0A6-1D4D-B6F4-AB8F81FF6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US" sz="2400" dirty="0"/>
              <a:t>Menopausal symptoms even with high dose Testosterone</a:t>
            </a:r>
          </a:p>
          <a:p>
            <a:r>
              <a:rPr lang="en-US" sz="2400" dirty="0"/>
              <a:t>Potential need to take estrogen to prevent symptoms</a:t>
            </a:r>
          </a:p>
        </p:txBody>
      </p:sp>
    </p:spTree>
    <p:extLst>
      <p:ext uri="{BB962C8B-B14F-4D97-AF65-F5344CB8AC3E}">
        <p14:creationId xmlns:p14="http://schemas.microsoft.com/office/powerpoint/2010/main" val="772093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9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11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37CBBB1-4476-A049-BEA9-DDF3BB197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4760132"/>
            <a:ext cx="3947420" cy="1777829"/>
          </a:xfrm>
        </p:spPr>
        <p:txBody>
          <a:bodyPr>
            <a:normAutofit/>
          </a:bodyPr>
          <a:lstStyle/>
          <a:p>
            <a:r>
              <a:rPr lang="en-US" sz="4000"/>
              <a:t>After removal of both ovaries: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knife&#10;&#10;Description automatically generated">
            <a:extLst>
              <a:ext uri="{FF2B5EF4-FFF2-40B4-BE49-F238E27FC236}">
                <a16:creationId xmlns:a16="http://schemas.microsoft.com/office/drawing/2014/main" id="{9EAD0E4F-8058-824A-987B-049C54678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505665"/>
            <a:ext cx="10914060" cy="16916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8A59C-63D8-E243-8D9F-8D5261579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4767660"/>
            <a:ext cx="6281873" cy="177030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23% increased Testosterone levels</a:t>
            </a:r>
          </a:p>
          <a:p>
            <a:r>
              <a:rPr lang="en-US" sz="2400" dirty="0"/>
              <a:t>25% decreased Testosterone levels</a:t>
            </a:r>
          </a:p>
          <a:p>
            <a:r>
              <a:rPr lang="en-US" sz="2400" dirty="0"/>
              <a:t>44% maintained the same dose</a:t>
            </a:r>
          </a:p>
        </p:txBody>
      </p:sp>
    </p:spTree>
    <p:extLst>
      <p:ext uri="{BB962C8B-B14F-4D97-AF65-F5344CB8AC3E}">
        <p14:creationId xmlns:p14="http://schemas.microsoft.com/office/powerpoint/2010/main" val="2491363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480F74-418B-4499-87BF-9355501916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1" b="36"/>
          <a:stretch/>
        </p:blipFill>
        <p:spPr>
          <a:xfrm>
            <a:off x="-4243" y="10"/>
            <a:ext cx="12196243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909002-08A7-AA4D-98F9-5B509C2E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/>
              <a:t>Menopausal symptoms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2A364A06-A17C-4DF9-B37E-258B530AE3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140259"/>
              </p:ext>
            </p:extLst>
          </p:nvPr>
        </p:nvGraphicFramePr>
        <p:xfrm>
          <a:off x="643467" y="1782981"/>
          <a:ext cx="10905066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0025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lanced stones on a pebble beach during sunset">
            <a:extLst>
              <a:ext uri="{FF2B5EF4-FFF2-40B4-BE49-F238E27FC236}">
                <a16:creationId xmlns:a16="http://schemas.microsoft.com/office/drawing/2014/main" id="{F0A1ACC0-C286-7B4A-A884-3E38BCCCFD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r="12514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7EAAA1-C749-234F-A374-539F8A312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/>
              <a:t>Benefits of leaving at least one ovary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1D863-7E3B-8E48-9F48-DEDD846AA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en-US" sz="1900"/>
              <a:t>No known increased risk of ovarian cancer</a:t>
            </a:r>
          </a:p>
          <a:p>
            <a:r>
              <a:rPr lang="en-US" sz="1900"/>
              <a:t>Future egg-retrieval if procreation desired</a:t>
            </a:r>
          </a:p>
          <a:p>
            <a:r>
              <a:rPr lang="en-US" sz="1900"/>
              <a:t>NO clear benefit to removal (Does not seem to necessarily effect Testosterone levels)</a:t>
            </a:r>
          </a:p>
          <a:p>
            <a:r>
              <a:rPr lang="en-US" sz="1900"/>
              <a:t>Prevents menopausal symptoms, especially if there becomes an indication to stop Testosterone for other health reasons</a:t>
            </a:r>
          </a:p>
          <a:p>
            <a:r>
              <a:rPr lang="en-US" sz="1900"/>
              <a:t>Unknown future ability to obtain HRT</a:t>
            </a:r>
          </a:p>
          <a:p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3608549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man signing contract">
            <a:extLst>
              <a:ext uri="{FF2B5EF4-FFF2-40B4-BE49-F238E27FC236}">
                <a16:creationId xmlns:a16="http://schemas.microsoft.com/office/drawing/2014/main" id="{75F92695-3DB5-DD43-A6B5-80BBB36EE2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9" b="765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5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26D95-84F8-8047-B378-97A0BAC40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Case #2 (They/them)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4DE5E-E05D-4D4C-A2F1-B719DE5A8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US" sz="2400" dirty="0"/>
              <a:t>35 </a:t>
            </a:r>
            <a:r>
              <a:rPr lang="en-US" sz="2400" dirty="0" err="1"/>
              <a:t>y.o</a:t>
            </a:r>
            <a:r>
              <a:rPr lang="en-US" sz="2400" dirty="0"/>
              <a:t>. (FAAB) </a:t>
            </a:r>
          </a:p>
          <a:p>
            <a:r>
              <a:rPr lang="en-US" sz="2400" dirty="0"/>
              <a:t>Gender non-conforming</a:t>
            </a:r>
          </a:p>
          <a:p>
            <a:r>
              <a:rPr lang="en-US" sz="2400" dirty="0"/>
              <a:t>Masculinized with low-dose testosterone (20 mg IM weekly)</a:t>
            </a:r>
          </a:p>
          <a:p>
            <a:r>
              <a:rPr lang="en-US" sz="2400" dirty="0"/>
              <a:t>Persistent AUB (abnormal uterine bleeding) and pelvic pain</a:t>
            </a:r>
          </a:p>
        </p:txBody>
      </p:sp>
    </p:spTree>
    <p:extLst>
      <p:ext uri="{BB962C8B-B14F-4D97-AF65-F5344CB8AC3E}">
        <p14:creationId xmlns:p14="http://schemas.microsoft.com/office/powerpoint/2010/main" val="547521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21DF71-8AE0-384B-8749-1B040B07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en-US"/>
              <a:t>More about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97D99-645E-6440-A940-91BB2C7CD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99099"/>
            <a:ext cx="9465564" cy="3400969"/>
          </a:xfrm>
        </p:spPr>
        <p:txBody>
          <a:bodyPr>
            <a:normAutofit/>
          </a:bodyPr>
          <a:lstStyle/>
          <a:p>
            <a:r>
              <a:rPr lang="en-US" sz="2400" dirty="0"/>
              <a:t>Severe Premenstrual dysphoria</a:t>
            </a:r>
          </a:p>
          <a:p>
            <a:r>
              <a:rPr lang="en-US" sz="2400" dirty="0"/>
              <a:t>Lifetime of debilitating pain with periods</a:t>
            </a:r>
          </a:p>
          <a:p>
            <a:r>
              <a:rPr lang="en-US" sz="2400" dirty="0"/>
              <a:t>Painful bowels during periods</a:t>
            </a:r>
          </a:p>
          <a:p>
            <a:r>
              <a:rPr lang="en-US" sz="2400" dirty="0"/>
              <a:t>Had a trial of GnRH agonist (</a:t>
            </a:r>
            <a:r>
              <a:rPr lang="en-US" sz="2400" dirty="0" err="1"/>
              <a:t>Orilissa</a:t>
            </a:r>
            <a:r>
              <a:rPr lang="en-US" sz="2400" dirty="0"/>
              <a:t>)</a:t>
            </a:r>
          </a:p>
          <a:p>
            <a:pPr lvl="1"/>
            <a:r>
              <a:rPr lang="en-US" dirty="0"/>
              <a:t>Worsened dysphoria and depression</a:t>
            </a:r>
          </a:p>
          <a:p>
            <a:pPr lvl="1"/>
            <a:r>
              <a:rPr lang="en-US" dirty="0"/>
              <a:t> It did not help bleeding or pain</a:t>
            </a:r>
          </a:p>
        </p:txBody>
      </p:sp>
    </p:spTree>
    <p:extLst>
      <p:ext uri="{BB962C8B-B14F-4D97-AF65-F5344CB8AC3E}">
        <p14:creationId xmlns:p14="http://schemas.microsoft.com/office/powerpoint/2010/main" val="3660127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2767C-7DD0-CE4E-B07E-F505C2B40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My background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718F3-B760-3845-B429-A7CAAFD94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Residency at University of Colorado, Denver</a:t>
            </a:r>
          </a:p>
          <a:p>
            <a:r>
              <a:rPr lang="en-US" sz="2000" dirty="0">
                <a:solidFill>
                  <a:schemeClr val="bg1"/>
                </a:solidFill>
              </a:rPr>
              <a:t>15 years in general OB/GYN practice in New Mexico</a:t>
            </a:r>
          </a:p>
          <a:p>
            <a:r>
              <a:rPr lang="en-US" sz="2000" dirty="0">
                <a:solidFill>
                  <a:schemeClr val="bg1"/>
                </a:solidFill>
              </a:rPr>
              <a:t>Fellowship-trained in MIGS in Chattanooga, Tennessee</a:t>
            </a:r>
          </a:p>
          <a:p>
            <a:r>
              <a:rPr lang="en-US" sz="2000" dirty="0">
                <a:solidFill>
                  <a:schemeClr val="bg1"/>
                </a:solidFill>
              </a:rPr>
              <a:t>Former Associate Director, MIGS Fellowship and Former Director of Gynecology for OB/GYN residents at University of Tennessee in Chattanooga</a:t>
            </a:r>
          </a:p>
          <a:p>
            <a:r>
              <a:rPr lang="en-US" sz="2000" dirty="0">
                <a:solidFill>
                  <a:schemeClr val="bg1"/>
                </a:solidFill>
              </a:rPr>
              <a:t>Currently: Director of Gynecology, Pearl Medical Center in Portland, Oregon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erson standing in front of a door&#10;&#10;Description automatically generated">
            <a:extLst>
              <a:ext uri="{FF2B5EF4-FFF2-40B4-BE49-F238E27FC236}">
                <a16:creationId xmlns:a16="http://schemas.microsoft.com/office/drawing/2014/main" id="{0AE71B2D-A817-504F-8708-6A6407BAB7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9228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0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ethoscope on white background">
            <a:extLst>
              <a:ext uri="{FF2B5EF4-FFF2-40B4-BE49-F238E27FC236}">
                <a16:creationId xmlns:a16="http://schemas.microsoft.com/office/drawing/2014/main" id="{F7A40173-1978-D44D-8E5B-08A627664B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63" b="9090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36" name="Rectangle 2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2C7AB8-4DF4-3449-AD79-D7C8EC05C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Work-up for abnormal bleeding</a:t>
            </a:r>
          </a:p>
        </p:txBody>
      </p:sp>
      <p:sp>
        <p:nvSpPr>
          <p:cNvPr id="37" name="Rectangle 2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2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60E7C-92FA-D34E-A5DE-75A54C6C9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Autofit/>
          </a:bodyPr>
          <a:lstStyle/>
          <a:p>
            <a:r>
              <a:rPr lang="en-US" sz="2400" dirty="0"/>
              <a:t>Polyps</a:t>
            </a:r>
          </a:p>
          <a:p>
            <a:r>
              <a:rPr lang="en-US" sz="2400" dirty="0"/>
              <a:t>Adenomyosis</a:t>
            </a:r>
          </a:p>
          <a:p>
            <a:r>
              <a:rPr lang="en-US" sz="2400" dirty="0"/>
              <a:t>Fibroids</a:t>
            </a:r>
          </a:p>
          <a:p>
            <a:r>
              <a:rPr lang="en-US" sz="2400" dirty="0"/>
              <a:t>Malignancy</a:t>
            </a:r>
          </a:p>
          <a:p>
            <a:r>
              <a:rPr lang="en-US" sz="2400" dirty="0"/>
              <a:t>Coagulation problems</a:t>
            </a:r>
          </a:p>
          <a:p>
            <a:r>
              <a:rPr lang="en-US" sz="2400" dirty="0"/>
              <a:t>Polycystic ovarian syndrome</a:t>
            </a:r>
          </a:p>
          <a:p>
            <a:r>
              <a:rPr lang="en-US" sz="2400" dirty="0"/>
              <a:t>Infection</a:t>
            </a:r>
          </a:p>
          <a:p>
            <a:r>
              <a:rPr lang="en-US" sz="2400" dirty="0"/>
              <a:t>Hormonal imbalance</a:t>
            </a:r>
          </a:p>
        </p:txBody>
      </p:sp>
    </p:spTree>
    <p:extLst>
      <p:ext uri="{BB962C8B-B14F-4D97-AF65-F5344CB8AC3E}">
        <p14:creationId xmlns:p14="http://schemas.microsoft.com/office/powerpoint/2010/main" val="1581825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90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03B93B8-621D-A346-9212-3D9C997C8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#2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History and exam suggested endometriosis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8779A-DB1A-A846-97E8-BA2DD3BB8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Levonorgestrel IUD (Mirena or </a:t>
            </a:r>
            <a:r>
              <a:rPr lang="en-US" dirty="0" err="1">
                <a:solidFill>
                  <a:schemeClr val="tx2"/>
                </a:solidFill>
              </a:rPr>
              <a:t>Liletta</a:t>
            </a:r>
            <a:r>
              <a:rPr lang="en-US" dirty="0">
                <a:solidFill>
                  <a:schemeClr val="tx2"/>
                </a:solidFill>
              </a:rPr>
              <a:t>)</a:t>
            </a:r>
          </a:p>
          <a:p>
            <a:r>
              <a:rPr lang="en-US" dirty="0">
                <a:solidFill>
                  <a:schemeClr val="tx2"/>
                </a:solidFill>
              </a:rPr>
              <a:t>Increase Testosterone to suppress bleeding</a:t>
            </a:r>
          </a:p>
          <a:p>
            <a:r>
              <a:rPr lang="en-US" dirty="0">
                <a:solidFill>
                  <a:schemeClr val="tx2"/>
                </a:solidFill>
              </a:rPr>
              <a:t>Laparoscopy and excise endometriosis</a:t>
            </a:r>
          </a:p>
          <a:p>
            <a:r>
              <a:rPr lang="en-US" dirty="0">
                <a:solidFill>
                  <a:schemeClr val="tx2"/>
                </a:solidFill>
              </a:rPr>
              <a:t>Laparoscopic hysterectomy with excision of endometriosis</a:t>
            </a:r>
          </a:p>
        </p:txBody>
      </p:sp>
    </p:spTree>
    <p:extLst>
      <p:ext uri="{BB962C8B-B14F-4D97-AF65-F5344CB8AC3E}">
        <p14:creationId xmlns:p14="http://schemas.microsoft.com/office/powerpoint/2010/main" val="300632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indoor, holding, book&#10;&#10;Description automatically generated">
            <a:extLst>
              <a:ext uri="{FF2B5EF4-FFF2-40B4-BE49-F238E27FC236}">
                <a16:creationId xmlns:a16="http://schemas.microsoft.com/office/drawing/2014/main" id="{47D56C16-D81B-C349-B902-A19837F12E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7" t="40697" r="-1" b="3705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28" name="Rectangle 2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60DAF-A4A5-9740-8762-951C2FE8F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80" y="3575181"/>
            <a:ext cx="9078562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3100" dirty="0"/>
            </a:br>
            <a:r>
              <a:rPr lang="en-US" sz="3100" dirty="0"/>
              <a:t>✅They chose to wait on surgery </a:t>
            </a:r>
            <a:br>
              <a:rPr lang="en-US" sz="3100" dirty="0"/>
            </a:br>
            <a:r>
              <a:rPr lang="en-US" sz="3100" dirty="0"/>
              <a:t>✅Levonorgestrel IUD</a:t>
            </a:r>
            <a:br>
              <a:rPr lang="en-US" sz="3100" dirty="0"/>
            </a:br>
            <a:r>
              <a:rPr lang="en-US" sz="3100" dirty="0"/>
              <a:t>✅They stopped </a:t>
            </a:r>
            <a:r>
              <a:rPr lang="en-US" sz="3100" dirty="0" err="1"/>
              <a:t>Orilissa</a:t>
            </a:r>
            <a:r>
              <a:rPr lang="en-US" sz="3100" dirty="0"/>
              <a:t> </a:t>
            </a: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✅At 3-month follow-up they noted significant improvement.</a:t>
            </a:r>
            <a:br>
              <a:rPr lang="en-US" sz="3100" dirty="0"/>
            </a:br>
            <a:r>
              <a:rPr lang="en-US" sz="3100" dirty="0"/>
              <a:t> </a:t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29" name="Rectangle: Rounded Corners 2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44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looking towards the camera&#10;&#10;Description automatically generated">
            <a:extLst>
              <a:ext uri="{FF2B5EF4-FFF2-40B4-BE49-F238E27FC236}">
                <a16:creationId xmlns:a16="http://schemas.microsoft.com/office/drawing/2014/main" id="{570AAE79-DA2A-DB41-BF52-5EF304431F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5" b="1884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3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C97B64-E9DC-1D4F-A23D-D225A1334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Masculinizing effects of Testosterone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224DAD-31B3-334B-B3F0-0B30B6533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US" sz="1800"/>
              <a:t>Cessation of menses in 2-6 months</a:t>
            </a:r>
          </a:p>
          <a:p>
            <a:pPr lvl="1"/>
            <a:r>
              <a:rPr lang="en-US" sz="1800"/>
              <a:t>Persistent vaginal bleeding can be problematic and may be a sign of too low dosing or other problems</a:t>
            </a:r>
          </a:p>
          <a:p>
            <a:r>
              <a:rPr lang="en-US" sz="1800"/>
              <a:t>Vaginal Atrophy 3-6 months</a:t>
            </a:r>
          </a:p>
          <a:p>
            <a:pPr lvl="1"/>
            <a:r>
              <a:rPr lang="en-US" sz="1800"/>
              <a:t>Can be a source of pain if vaginal penetration is desired</a:t>
            </a:r>
          </a:p>
        </p:txBody>
      </p:sp>
    </p:spTree>
    <p:extLst>
      <p:ext uri="{BB962C8B-B14F-4D97-AF65-F5344CB8AC3E}">
        <p14:creationId xmlns:p14="http://schemas.microsoft.com/office/powerpoint/2010/main" val="261254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B2142-2882-724D-AB83-C29B8E92C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/>
              <a:t>Options for undesired bleeding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65DDE-11A7-6A4F-8FEA-01B09FC72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r>
              <a:rPr lang="en-US" sz="2400"/>
              <a:t>Adjust Testosterone dosing</a:t>
            </a:r>
          </a:p>
          <a:p>
            <a:r>
              <a:rPr lang="en-US" sz="2400"/>
              <a:t>Levonorgestrel IUD (Skyla, Mirena, Liletta, Kylena)</a:t>
            </a:r>
          </a:p>
          <a:p>
            <a:r>
              <a:rPr lang="en-US" sz="2400"/>
              <a:t>Progestin-only birth control pills</a:t>
            </a:r>
          </a:p>
          <a:p>
            <a:r>
              <a:rPr lang="en-US" sz="2400"/>
              <a:t>GnRH analogs (Lupron, Orilissa)</a:t>
            </a:r>
          </a:p>
          <a:p>
            <a:r>
              <a:rPr lang="en-US" sz="2400"/>
              <a:t>Aromatase Inhibitors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E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7E49CE31-AA2D-034E-9962-90AEB7CED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183430"/>
            <a:ext cx="1462088" cy="49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63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7EBCF-C4FA-5540-B88B-7E55BB459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664" y="930530"/>
            <a:ext cx="3361677" cy="32750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FTM transgendered patients are the most socioeconomically disadvantaged group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3417" y="4843002"/>
            <a:ext cx="1351062" cy="1568472"/>
          </a:xfrm>
          <a:prstGeom prst="rect">
            <a:avLst/>
          </a:prstGeom>
          <a:solidFill>
            <a:srgbClr val="555542"/>
          </a:solidFill>
          <a:ln w="25400">
            <a:solidFill>
              <a:srgbClr val="5555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1B1B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A1FB5A-BC48-A547-B044-685EE086236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7" r="14778" b="-1"/>
          <a:stretch/>
        </p:blipFill>
        <p:spPr>
          <a:xfrm>
            <a:off x="4517401" y="450221"/>
            <a:ext cx="7203993" cy="595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68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257C2C-4CDE-994F-A29B-B80208924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Interview with Janelle Downing, PhD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8CD4C-219D-0645-A7B0-E7BD9CAA0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en-US" sz="2600" dirty="0"/>
              <a:t>The focus of their work:  Evaluating access to gender affirming (GA) care in a Medicaid population. </a:t>
            </a:r>
          </a:p>
          <a:p>
            <a:r>
              <a:rPr lang="en-US" sz="2600" dirty="0"/>
              <a:t>Medicaid covers GA care in 18 states (including Oregon)</a:t>
            </a:r>
          </a:p>
          <a:p>
            <a:r>
              <a:rPr lang="en-US" sz="2600" dirty="0"/>
              <a:t>Research to show increasing access to care improves health outcomes in trans and GNC population</a:t>
            </a:r>
          </a:p>
        </p:txBody>
      </p:sp>
    </p:spTree>
    <p:extLst>
      <p:ext uri="{BB962C8B-B14F-4D97-AF65-F5344CB8AC3E}">
        <p14:creationId xmlns:p14="http://schemas.microsoft.com/office/powerpoint/2010/main" val="6225035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4ACB6-25FD-C648-BE97-FED38F8D0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What do you see as the greatest barrier to pelvic health care for trans or GNC people?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F9761-FF8D-0A40-B784-2254B9778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/>
              <a:t>Lack of access to culturally competent providers (especially in rural areas)</a:t>
            </a:r>
          </a:p>
          <a:p>
            <a:r>
              <a:rPr lang="en-US" sz="2400"/>
              <a:t>Not getting appropriate referrals to specialists</a:t>
            </a:r>
          </a:p>
          <a:p>
            <a:r>
              <a:rPr lang="en-US" sz="2400"/>
              <a:t>Discrimination and fears of discrimination</a:t>
            </a:r>
          </a:p>
          <a:p>
            <a:r>
              <a:rPr lang="en-US" sz="2400"/>
              <a:t>Insurance not covering procedures including diagnosis of “gender dysphoria”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13091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range rose petals with raindrops">
            <a:extLst>
              <a:ext uri="{FF2B5EF4-FFF2-40B4-BE49-F238E27FC236}">
                <a16:creationId xmlns:a16="http://schemas.microsoft.com/office/drawing/2014/main" id="{EF3B88F9-0310-4E43-8E47-9502D241BF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21" b="909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1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BB0F25-62F0-904A-B5A5-6551148AA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Interview with Jessica Corman PT, DPT</a:t>
            </a:r>
          </a:p>
        </p:txBody>
      </p:sp>
      <p:sp>
        <p:nvSpPr>
          <p:cNvPr id="42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C431C-40AD-1549-9C2F-A3948A7C6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Autofit/>
          </a:bodyPr>
          <a:lstStyle/>
          <a:p>
            <a:r>
              <a:rPr lang="en-US" sz="2400" dirty="0"/>
              <a:t>Works as a Pelvic Floor Physical Therapist</a:t>
            </a:r>
          </a:p>
          <a:p>
            <a:r>
              <a:rPr lang="en-US" sz="2400" dirty="0"/>
              <a:t>Barriers to care:</a:t>
            </a:r>
          </a:p>
          <a:p>
            <a:pPr lvl="1"/>
            <a:r>
              <a:rPr lang="en-US" dirty="0"/>
              <a:t>Insurance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r>
              <a:rPr lang="en-US" dirty="0"/>
              <a:t>Providers uncomfortable with Gender spectrum</a:t>
            </a:r>
          </a:p>
          <a:p>
            <a:pPr lvl="1"/>
            <a:r>
              <a:rPr lang="en-US" dirty="0"/>
              <a:t>History of emotional and physical trauma </a:t>
            </a:r>
          </a:p>
        </p:txBody>
      </p:sp>
    </p:spTree>
    <p:extLst>
      <p:ext uri="{BB962C8B-B14F-4D97-AF65-F5344CB8AC3E}">
        <p14:creationId xmlns:p14="http://schemas.microsoft.com/office/powerpoint/2010/main" val="18810636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31768-FDEB-0C49-A6DB-E38E34BA9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/>
              <a:t>Transfeminine Pelvic floor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75D4F-C1CE-FE40-AEE1-E2B6BDF14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/>
              <a:t>Postoperative pain after surgery for neovagina</a:t>
            </a:r>
          </a:p>
          <a:p>
            <a:r>
              <a:rPr lang="en-US" sz="2000"/>
              <a:t>Pelvic Floor Physical Therapy</a:t>
            </a:r>
          </a:p>
          <a:p>
            <a:r>
              <a:rPr lang="en-US" sz="2000"/>
              <a:t>Pudendal Neuralgia:  Injections vs need for surgical release of nerve</a:t>
            </a:r>
          </a:p>
          <a:p>
            <a:r>
              <a:rPr lang="en-US" sz="2000"/>
              <a:t>Rule out Interstitial Cystitis </a:t>
            </a:r>
          </a:p>
          <a:p>
            <a:pPr marL="457200" lvl="1" indent="0">
              <a:buNone/>
            </a:pPr>
            <a:endParaRPr lang="en-US" sz="2000"/>
          </a:p>
        </p:txBody>
      </p:sp>
      <p:pic>
        <p:nvPicPr>
          <p:cNvPr id="9" name="Picture 8" descr="Orange rose petals with raindrops">
            <a:extLst>
              <a:ext uri="{FF2B5EF4-FFF2-40B4-BE49-F238E27FC236}">
                <a16:creationId xmlns:a16="http://schemas.microsoft.com/office/drawing/2014/main" id="{5D0017BA-94C7-5E43-AB0F-7A66EA7A2F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r="38993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B7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987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EAF1D7-3EC9-8946-BD08-C2B3F7B66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54941-F50E-B749-8312-B6D54EEA9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6891188" cy="4393982"/>
          </a:xfrm>
        </p:spPr>
        <p:txBody>
          <a:bodyPr>
            <a:normAutofit/>
          </a:bodyPr>
          <a:lstStyle/>
          <a:p>
            <a:r>
              <a:rPr lang="en-US" sz="2400" b="1" dirty="0"/>
              <a:t>Gender Identity</a:t>
            </a:r>
            <a:r>
              <a:rPr lang="en-US" sz="2400" dirty="0"/>
              <a:t>:  Fundamental gender identity.</a:t>
            </a:r>
          </a:p>
          <a:p>
            <a:r>
              <a:rPr lang="en-US" sz="2400" b="1" dirty="0"/>
              <a:t>Transgender</a:t>
            </a:r>
            <a:r>
              <a:rPr lang="en-US" sz="2400" dirty="0"/>
              <a:t>:  Gender identity differs from sex assigned at birth.</a:t>
            </a:r>
          </a:p>
          <a:p>
            <a:r>
              <a:rPr lang="en-US" sz="2400" b="1" dirty="0"/>
              <a:t>Cisgender</a:t>
            </a:r>
            <a:r>
              <a:rPr lang="en-US" sz="2400" dirty="0"/>
              <a:t>:  Gender identity is the same as sex assigned at birth.</a:t>
            </a:r>
          </a:p>
          <a:p>
            <a:r>
              <a:rPr lang="en-US" sz="2400" b="1" dirty="0"/>
              <a:t>Gender dysphoria</a:t>
            </a:r>
            <a:r>
              <a:rPr lang="en-US" sz="2400" dirty="0"/>
              <a:t>:  Gender identity and sex assigned at birth are different and this creates distress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A statue of a person&#10;&#10;Description automatically generated">
            <a:extLst>
              <a:ext uri="{FF2B5EF4-FFF2-40B4-BE49-F238E27FC236}">
                <a16:creationId xmlns:a16="http://schemas.microsoft.com/office/drawing/2014/main" id="{B6E3A1B5-6DF8-A541-9275-B140D8F16F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9" r="2" b="14776"/>
          <a:stretch/>
        </p:blipFill>
        <p:spPr>
          <a:xfrm>
            <a:off x="7777393" y="1976277"/>
            <a:ext cx="4414606" cy="4881723"/>
          </a:xfrm>
          <a:custGeom>
            <a:avLst/>
            <a:gdLst/>
            <a:ahLst/>
            <a:cxnLst/>
            <a:rect l="l" t="t" r="r" b="b"/>
            <a:pathLst>
              <a:path w="4414606" h="4881723">
                <a:moveTo>
                  <a:pt x="3151661" y="0"/>
                </a:moveTo>
                <a:lnTo>
                  <a:pt x="4414606" y="1262946"/>
                </a:lnTo>
                <a:lnTo>
                  <a:pt x="4414606" y="4881723"/>
                </a:lnTo>
                <a:lnTo>
                  <a:pt x="1730061" y="4881723"/>
                </a:lnTo>
                <a:lnTo>
                  <a:pt x="0" y="3151662"/>
                </a:lnTo>
                <a:close/>
              </a:path>
            </a:pathLst>
          </a:cu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844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8B3E5-31EF-1E45-88C5-215DEB34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3400" dirty="0"/>
              <a:t>Factors in managing transmasculine persons and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B4200-7BD9-9049-932B-62D49FA57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62500" lnSpcReduction="20000"/>
          </a:bodyPr>
          <a:lstStyle/>
          <a:p>
            <a:endParaRPr lang="en-US" sz="1300" dirty="0"/>
          </a:p>
          <a:p>
            <a:endParaRPr lang="en-US" sz="1300" dirty="0"/>
          </a:p>
          <a:p>
            <a:r>
              <a:rPr lang="en-US" dirty="0"/>
              <a:t>Testosterone dosing</a:t>
            </a:r>
          </a:p>
          <a:p>
            <a:r>
              <a:rPr lang="en-US" dirty="0"/>
              <a:t>Gender dysphoria with bleeding</a:t>
            </a:r>
          </a:p>
          <a:p>
            <a:r>
              <a:rPr lang="en-US" dirty="0"/>
              <a:t>Ready or not ready for affirmation surgery</a:t>
            </a:r>
          </a:p>
          <a:p>
            <a:r>
              <a:rPr lang="en-US" dirty="0"/>
              <a:t>Consideration for hysterectomy</a:t>
            </a:r>
          </a:p>
          <a:p>
            <a:r>
              <a:rPr lang="en-US" dirty="0"/>
              <a:t>Removal of ovaries: yes? No? Keep one?</a:t>
            </a:r>
          </a:p>
          <a:p>
            <a:r>
              <a:rPr lang="en-US" dirty="0"/>
              <a:t>Role of progestins (IUD or Nexplanon insert) for bleeding</a:t>
            </a:r>
          </a:p>
          <a:p>
            <a:r>
              <a:rPr lang="en-US" dirty="0"/>
              <a:t>Insurance coverage</a:t>
            </a:r>
          </a:p>
          <a:p>
            <a:r>
              <a:rPr lang="en-US" dirty="0"/>
              <a:t>Need for contraception in some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➡️ </a:t>
            </a:r>
            <a:r>
              <a:rPr lang="en-US" b="1" dirty="0"/>
              <a:t>THE IMPORTANT THING IS TO HAVE THE CONVERSATION</a:t>
            </a:r>
          </a:p>
          <a:p>
            <a:endParaRPr lang="en-US" sz="1300" dirty="0"/>
          </a:p>
          <a:p>
            <a:endParaRPr lang="en-US" sz="1300" dirty="0"/>
          </a:p>
          <a:p>
            <a:endParaRPr lang="en-US" sz="1300" dirty="0"/>
          </a:p>
        </p:txBody>
      </p:sp>
      <p:pic>
        <p:nvPicPr>
          <p:cNvPr id="5" name="Picture 4" descr="Coloured paper in a stack">
            <a:extLst>
              <a:ext uri="{FF2B5EF4-FFF2-40B4-BE49-F238E27FC236}">
                <a16:creationId xmlns:a16="http://schemas.microsoft.com/office/drawing/2014/main" id="{DD533DA3-9EAC-A249-9834-C60A58A2D5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7" r="15213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EF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740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E262C-F74C-5446-8E01-3F931019F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474146"/>
            <a:ext cx="10515593" cy="1197864"/>
          </a:xfrm>
        </p:spPr>
        <p:txBody>
          <a:bodyPr>
            <a:normAutofit/>
          </a:bodyPr>
          <a:lstStyle/>
          <a:p>
            <a:r>
              <a:rPr lang="en-US" dirty="0"/>
              <a:t>Pelvic pain and discrimination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DF5FE34-0A41-407A-8D94-10FCF68F1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5488" y="587238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hain link fence&#10;&#10;Description automatically generated">
            <a:extLst>
              <a:ext uri="{FF2B5EF4-FFF2-40B4-BE49-F238E27FC236}">
                <a16:creationId xmlns:a16="http://schemas.microsoft.com/office/drawing/2014/main" id="{4582E2DA-FA4B-3046-8183-905BC8AF3D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59" b="1"/>
          <a:stretch/>
        </p:blipFill>
        <p:spPr>
          <a:xfrm>
            <a:off x="835153" y="2002117"/>
            <a:ext cx="6215794" cy="41715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E03E3-3674-8D47-9514-35B6E5CFA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314" y="1999578"/>
            <a:ext cx="3823525" cy="4171568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Cis-women </a:t>
            </a:r>
            <a:r>
              <a:rPr lang="en-US" sz="2000" dirty="0"/>
              <a:t>with </a:t>
            </a:r>
            <a:r>
              <a:rPr lang="en-US" sz="2000" b="1" dirty="0"/>
              <a:t>pelvic pain </a:t>
            </a:r>
            <a:r>
              <a:rPr lang="en-US" sz="2000" dirty="0"/>
              <a:t>still face an uphill battle trying to be heard and receive appropriate care for pain and endometriosis.</a:t>
            </a:r>
          </a:p>
          <a:p>
            <a:r>
              <a:rPr lang="en-US" sz="2000" b="1" dirty="0"/>
              <a:t>Transmasculine and gender non-conforming</a:t>
            </a:r>
            <a:r>
              <a:rPr lang="en-US" sz="2000" dirty="0"/>
              <a:t> individuals with </a:t>
            </a:r>
            <a:r>
              <a:rPr lang="en-US" sz="2000" b="1" dirty="0"/>
              <a:t>pelvic pain </a:t>
            </a:r>
            <a:r>
              <a:rPr lang="en-US" sz="2000" dirty="0"/>
              <a:t>have a magnified version of this</a:t>
            </a:r>
          </a:p>
        </p:txBody>
      </p:sp>
    </p:spTree>
    <p:extLst>
      <p:ext uri="{BB962C8B-B14F-4D97-AF65-F5344CB8AC3E}">
        <p14:creationId xmlns:p14="http://schemas.microsoft.com/office/powerpoint/2010/main" val="3868260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lying on a bed&#10;&#10;Description automatically generated">
            <a:extLst>
              <a:ext uri="{FF2B5EF4-FFF2-40B4-BE49-F238E27FC236}">
                <a16:creationId xmlns:a16="http://schemas.microsoft.com/office/drawing/2014/main" id="{3802D80A-67C0-244F-8886-B76795EEE8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8" r="28460" b="5322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644990-BE99-164F-A6D2-1794F4D1B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 b="1" dirty="0"/>
              <a:t>Some uncomfortable statistics: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CA07B-7AD2-F44B-998C-879E7405B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4305837" cy="3207258"/>
          </a:xfrm>
        </p:spPr>
        <p:txBody>
          <a:bodyPr anchor="t">
            <a:noAutofit/>
          </a:bodyPr>
          <a:lstStyle/>
          <a:p>
            <a:r>
              <a:rPr lang="en-US" sz="2400" dirty="0"/>
              <a:t>19% of trans people have been refused care due to their gender identity</a:t>
            </a:r>
          </a:p>
          <a:p>
            <a:r>
              <a:rPr lang="en-US" sz="2400" dirty="0"/>
              <a:t>28% have been subjected to harassment in a medical setting</a:t>
            </a:r>
          </a:p>
          <a:p>
            <a:r>
              <a:rPr lang="en-US" sz="2400" dirty="0"/>
              <a:t>Almost half of trans people have delayed medical attention due to discrimination (28%) or inability to afford it (48%).</a:t>
            </a:r>
          </a:p>
        </p:txBody>
      </p:sp>
    </p:spTree>
    <p:extLst>
      <p:ext uri="{BB962C8B-B14F-4D97-AF65-F5344CB8AC3E}">
        <p14:creationId xmlns:p14="http://schemas.microsoft.com/office/powerpoint/2010/main" val="3609164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969FE0AE-65CE-2C43-A22B-1D4D346B01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43" r="20695" b="1"/>
          <a:stretch/>
        </p:blipFill>
        <p:spPr>
          <a:xfrm>
            <a:off x="6728728" y="1690688"/>
            <a:ext cx="5463273" cy="5167312"/>
          </a:xfrm>
          <a:custGeom>
            <a:avLst/>
            <a:gdLst/>
            <a:ahLst/>
            <a:cxnLst/>
            <a:rect l="l" t="t" r="r" b="b"/>
            <a:pathLst>
              <a:path w="5463273" h="5167312">
                <a:moveTo>
                  <a:pt x="2391664" y="0"/>
                </a:moveTo>
                <a:lnTo>
                  <a:pt x="2729598" y="0"/>
                </a:lnTo>
                <a:lnTo>
                  <a:pt x="3668014" y="0"/>
                </a:lnTo>
                <a:lnTo>
                  <a:pt x="5463273" y="0"/>
                </a:lnTo>
                <a:lnTo>
                  <a:pt x="5463273" y="5167310"/>
                </a:lnTo>
                <a:lnTo>
                  <a:pt x="3668014" y="516731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</p:spPr>
      </p:pic>
      <p:sp>
        <p:nvSpPr>
          <p:cNvPr id="27" name="Freeform: Shape 23">
            <a:extLst>
              <a:ext uri="{FF2B5EF4-FFF2-40B4-BE49-F238E27FC236}">
                <a16:creationId xmlns:a16="http://schemas.microsoft.com/office/drawing/2014/main" id="{581DAA37-DAFB-47C9-9EE7-11C030BEC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0688"/>
            <a:ext cx="8958061" cy="5167312"/>
          </a:xfrm>
          <a:custGeom>
            <a:avLst/>
            <a:gdLst>
              <a:gd name="connsiteX0" fmla="*/ 0 w 8958061"/>
              <a:gd name="connsiteY0" fmla="*/ 0 h 5167312"/>
              <a:gd name="connsiteX1" fmla="*/ 7885684 w 8958061"/>
              <a:gd name="connsiteY1" fmla="*/ 0 h 5167312"/>
              <a:gd name="connsiteX2" fmla="*/ 7884964 w 8958061"/>
              <a:gd name="connsiteY2" fmla="*/ 952 h 5167312"/>
              <a:gd name="connsiteX3" fmla="*/ 8958061 w 8958061"/>
              <a:gd name="connsiteY3" fmla="*/ 952 h 5167312"/>
              <a:gd name="connsiteX4" fmla="*/ 6564182 w 8958061"/>
              <a:gd name="connsiteY4" fmla="*/ 5167312 h 5167312"/>
              <a:gd name="connsiteX5" fmla="*/ 3026607 w 8958061"/>
              <a:gd name="connsiteY5" fmla="*/ 5167312 h 5167312"/>
              <a:gd name="connsiteX6" fmla="*/ 3026607 w 8958061"/>
              <a:gd name="connsiteY6" fmla="*/ 5166360 h 5167312"/>
              <a:gd name="connsiteX7" fmla="*/ 0 w 8958061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8061" h="5167312">
                <a:moveTo>
                  <a:pt x="0" y="0"/>
                </a:moveTo>
                <a:lnTo>
                  <a:pt x="7885684" y="0"/>
                </a:lnTo>
                <a:lnTo>
                  <a:pt x="7884964" y="952"/>
                </a:lnTo>
                <a:lnTo>
                  <a:pt x="8958061" y="952"/>
                </a:lnTo>
                <a:lnTo>
                  <a:pt x="6564182" y="5167312"/>
                </a:lnTo>
                <a:lnTo>
                  <a:pt x="3026607" y="5167312"/>
                </a:lnTo>
                <a:lnTo>
                  <a:pt x="3026607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E262C-F74C-5446-8E01-3F931019F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59"/>
            <a:ext cx="7769352" cy="1325880"/>
          </a:xfrm>
        </p:spPr>
        <p:txBody>
          <a:bodyPr anchor="ctr">
            <a:normAutofit/>
          </a:bodyPr>
          <a:lstStyle/>
          <a:p>
            <a:r>
              <a:rPr lang="en-US" sz="4100">
                <a:solidFill>
                  <a:schemeClr val="bg1"/>
                </a:solidFill>
              </a:rPr>
              <a:t>Transmasculine and GNC with pelvic pain face an added challenge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4CBD955-7E14-485C-919F-EC1D1B9BC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5410" y="2"/>
            <a:ext cx="2986590" cy="1511301"/>
          </a:xfrm>
          <a:custGeom>
            <a:avLst/>
            <a:gdLst>
              <a:gd name="connsiteX0" fmla="*/ 697617 w 2986590"/>
              <a:gd name="connsiteY0" fmla="*/ 0 h 1511301"/>
              <a:gd name="connsiteX1" fmla="*/ 1096710 w 2986590"/>
              <a:gd name="connsiteY1" fmla="*/ 0 h 1511301"/>
              <a:gd name="connsiteX2" fmla="*/ 1191330 w 2986590"/>
              <a:gd name="connsiteY2" fmla="*/ 0 h 1511301"/>
              <a:gd name="connsiteX3" fmla="*/ 2986590 w 2986590"/>
              <a:gd name="connsiteY3" fmla="*/ 0 h 1511301"/>
              <a:gd name="connsiteX4" fmla="*/ 2986590 w 2986590"/>
              <a:gd name="connsiteY4" fmla="*/ 1511301 h 1511301"/>
              <a:gd name="connsiteX5" fmla="*/ 1191330 w 2986590"/>
              <a:gd name="connsiteY5" fmla="*/ 1511301 h 1511301"/>
              <a:gd name="connsiteX6" fmla="*/ 399093 w 2986590"/>
              <a:gd name="connsiteY6" fmla="*/ 1511301 h 1511301"/>
              <a:gd name="connsiteX7" fmla="*/ 0 w 2986590"/>
              <a:gd name="connsiteY7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6590" h="1511301">
                <a:moveTo>
                  <a:pt x="697617" y="0"/>
                </a:moveTo>
                <a:lnTo>
                  <a:pt x="1096710" y="0"/>
                </a:lnTo>
                <a:lnTo>
                  <a:pt x="1191330" y="0"/>
                </a:lnTo>
                <a:lnTo>
                  <a:pt x="2986590" y="0"/>
                </a:lnTo>
                <a:lnTo>
                  <a:pt x="2986590" y="1511301"/>
                </a:lnTo>
                <a:lnTo>
                  <a:pt x="1191330" y="1511301"/>
                </a:lnTo>
                <a:lnTo>
                  <a:pt x="399093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E03E3-3674-8D47-9514-35B6E5CFA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09800"/>
            <a:ext cx="5887479" cy="4010025"/>
          </a:xfrm>
        </p:spPr>
        <p:txBody>
          <a:bodyPr anchor="t">
            <a:normAutofit/>
          </a:bodyPr>
          <a:lstStyle/>
          <a:p>
            <a:pPr lvl="1"/>
            <a:r>
              <a:rPr lang="en-US" sz="2800">
                <a:solidFill>
                  <a:srgbClr val="FFFFFF"/>
                </a:solidFill>
              </a:rPr>
              <a:t>Their pain may be misappropriated to gender dysphoria</a:t>
            </a:r>
          </a:p>
          <a:p>
            <a:pPr lvl="1"/>
            <a:r>
              <a:rPr lang="en-US" sz="2800">
                <a:solidFill>
                  <a:srgbClr val="FFFFFF"/>
                </a:solidFill>
              </a:rPr>
              <a:t>Many practitioners are either unfamiliar with transgender care or uncomfortable with it</a:t>
            </a:r>
          </a:p>
          <a:p>
            <a:pPr lvl="1"/>
            <a:r>
              <a:rPr lang="en-US" sz="2800">
                <a:solidFill>
                  <a:srgbClr val="FFFFFF"/>
                </a:solidFill>
              </a:rPr>
              <a:t>Global lack of understanding among practitioners regarding care of pelvic pain in general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046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>
            <a:extLst>
              <a:ext uri="{FF2B5EF4-FFF2-40B4-BE49-F238E27FC236}">
                <a16:creationId xmlns:a16="http://schemas.microsoft.com/office/drawing/2014/main" id="{02D886F1-CB4A-4FC1-AAA7-9402B0D0D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762B7B97-C3EE-4AEE-A61F-AFA873FE2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013557" y="0"/>
            <a:ext cx="1017844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A2388-82C7-6141-BFEB-51CD9DADF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787" y="1635358"/>
            <a:ext cx="2752344" cy="2706624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sz="2800" dirty="0"/>
              <a:t>Initial evaluation is not unlike that for Cis-females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E9C07-75F3-5B44-B4EC-5779A70F3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689" y="1088137"/>
            <a:ext cx="6673907" cy="4356060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PCOS </a:t>
            </a:r>
          </a:p>
          <a:p>
            <a:r>
              <a:rPr lang="en-US" sz="2600" dirty="0">
                <a:solidFill>
                  <a:schemeClr val="bg1"/>
                </a:solidFill>
              </a:rPr>
              <a:t>Pelvic infection</a:t>
            </a:r>
          </a:p>
          <a:p>
            <a:r>
              <a:rPr lang="en-US" sz="2600" dirty="0">
                <a:solidFill>
                  <a:schemeClr val="bg1"/>
                </a:solidFill>
              </a:rPr>
              <a:t>Interstitial cystitis</a:t>
            </a:r>
          </a:p>
          <a:p>
            <a:r>
              <a:rPr lang="en-US" sz="2600" dirty="0">
                <a:solidFill>
                  <a:schemeClr val="bg1"/>
                </a:solidFill>
              </a:rPr>
              <a:t>Gastrointestinal issues (IBS, colitis)</a:t>
            </a:r>
          </a:p>
          <a:p>
            <a:r>
              <a:rPr lang="en-US" sz="2600" dirty="0">
                <a:solidFill>
                  <a:schemeClr val="bg1"/>
                </a:solidFill>
              </a:rPr>
              <a:t>Myofascial issues</a:t>
            </a:r>
          </a:p>
          <a:p>
            <a:r>
              <a:rPr lang="en-US" sz="2600" dirty="0">
                <a:solidFill>
                  <a:schemeClr val="bg1"/>
                </a:solidFill>
              </a:rPr>
              <a:t>Endometriosis and adenomyosis</a:t>
            </a:r>
          </a:p>
          <a:p>
            <a:r>
              <a:rPr lang="en-US" sz="2600" dirty="0">
                <a:solidFill>
                  <a:schemeClr val="bg1"/>
                </a:solidFill>
              </a:rPr>
              <a:t>Pregnancy related problems (tubal pregnancy)</a:t>
            </a:r>
          </a:p>
          <a:p>
            <a:r>
              <a:rPr lang="en-US" sz="2600" dirty="0">
                <a:solidFill>
                  <a:schemeClr val="bg1"/>
                </a:solidFill>
              </a:rPr>
              <a:t>Ovarian cysts and masses</a:t>
            </a:r>
          </a:p>
          <a:p>
            <a:r>
              <a:rPr lang="en-US" sz="2600" dirty="0">
                <a:solidFill>
                  <a:schemeClr val="accent4"/>
                </a:solidFill>
              </a:rPr>
              <a:t>While Psychological issues may contribute, they should not be blamed as the source of pain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81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icroscope in a laboratory">
            <a:extLst>
              <a:ext uri="{FF2B5EF4-FFF2-40B4-BE49-F238E27FC236}">
                <a16:creationId xmlns:a16="http://schemas.microsoft.com/office/drawing/2014/main" id="{29DFEC10-3EEF-8749-B46B-4C2A92412E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" r="23298" b="874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DA0766-73B2-9E4C-893C-8294BB127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Traditional chronic pelvic pain work-up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E0AB0-A533-1F4A-BD55-854F5324D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2400" dirty="0"/>
              <a:t>History</a:t>
            </a:r>
          </a:p>
          <a:p>
            <a:r>
              <a:rPr lang="en-US" sz="2400" dirty="0"/>
              <a:t>Exam</a:t>
            </a:r>
          </a:p>
          <a:p>
            <a:r>
              <a:rPr lang="en-US" sz="2400" dirty="0"/>
              <a:t>Labs and cultures</a:t>
            </a:r>
          </a:p>
          <a:p>
            <a:r>
              <a:rPr lang="en-US" sz="2400" dirty="0"/>
              <a:t>Ultrasound</a:t>
            </a:r>
          </a:p>
          <a:p>
            <a:r>
              <a:rPr lang="en-US" sz="2400" dirty="0"/>
              <a:t>Sometimes MRI or CT scans</a:t>
            </a:r>
          </a:p>
        </p:txBody>
      </p:sp>
    </p:spTree>
    <p:extLst>
      <p:ext uri="{BB962C8B-B14F-4D97-AF65-F5344CB8AC3E}">
        <p14:creationId xmlns:p14="http://schemas.microsoft.com/office/powerpoint/2010/main" val="3973777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2114</Words>
  <Application>Microsoft Macintosh PowerPoint</Application>
  <PresentationFormat>Widescreen</PresentationFormat>
  <Paragraphs>251</Paragraphs>
  <Slides>40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Endometriosis and pelvic pain in transmasculine and gender non-conforming individuals</vt:lpstr>
      <vt:lpstr>Nothing to disclose. I do not accept funding from pharmaceutical companies or medical industry.</vt:lpstr>
      <vt:lpstr>My background</vt:lpstr>
      <vt:lpstr>Definitions</vt:lpstr>
      <vt:lpstr>Pelvic pain and discrimination</vt:lpstr>
      <vt:lpstr>Some uncomfortable statistics:</vt:lpstr>
      <vt:lpstr>Transmasculine and GNC with pelvic pain face an added challenge</vt:lpstr>
      <vt:lpstr>Initial evaluation is not unlike that for Cis-females</vt:lpstr>
      <vt:lpstr>Traditional chronic pelvic pain work-up</vt:lpstr>
      <vt:lpstr>Specific problems for transmasculine and GNC</vt:lpstr>
      <vt:lpstr>The issues that often seem to be overlooked in transmen and GNC</vt:lpstr>
      <vt:lpstr>New onset abdominal and pelvic pain following initiation of Testosterone Therapy</vt:lpstr>
      <vt:lpstr>New onset abdominal and pelvic pain following initiation of Testosterone</vt:lpstr>
      <vt:lpstr>New onset abdominal and pelvic pain following initiation of Testosterone</vt:lpstr>
      <vt:lpstr>Dysmenorrhea and Endometriosis in Transgender Adolescents</vt:lpstr>
      <vt:lpstr>Case #1 (He/him)</vt:lpstr>
      <vt:lpstr>Decision Process</vt:lpstr>
      <vt:lpstr>It took several weeks to get prior authorization for his procedure</vt:lpstr>
      <vt:lpstr>Other considerations for #1</vt:lpstr>
      <vt:lpstr>Transmasculine persons on Testosterone and hysterectomy</vt:lpstr>
      <vt:lpstr>Uterine pathology</vt:lpstr>
      <vt:lpstr>8.5% of transmasculine persons in that study had endometriosis</vt:lpstr>
      <vt:lpstr>PowerPoint Presentation</vt:lpstr>
      <vt:lpstr>Risks of removing both ovaries</vt:lpstr>
      <vt:lpstr>After removal of both ovaries:</vt:lpstr>
      <vt:lpstr>Menopausal symptoms</vt:lpstr>
      <vt:lpstr>Benefits of leaving at least one ovary</vt:lpstr>
      <vt:lpstr>Case #2 (They/them)</vt:lpstr>
      <vt:lpstr>More about #2</vt:lpstr>
      <vt:lpstr>Work-up for abnormal bleeding</vt:lpstr>
      <vt:lpstr>#2 History and exam suggested endometriosis</vt:lpstr>
      <vt:lpstr> ✅They chose to wait on surgery  ✅Levonorgestrel IUD ✅They stopped Orilissa   ✅At 3-month follow-up they noted significant improvement.   </vt:lpstr>
      <vt:lpstr>Masculinizing effects of Testosterone</vt:lpstr>
      <vt:lpstr>Options for undesired bleeding</vt:lpstr>
      <vt:lpstr>FTM transgendered patients are the most socioeconomically disadvantaged group</vt:lpstr>
      <vt:lpstr>Interview with Janelle Downing, PhD</vt:lpstr>
      <vt:lpstr>What do you see as the greatest barrier to pelvic health care for trans or GNC people?</vt:lpstr>
      <vt:lpstr>Interview with Jessica Corman PT, DPT</vt:lpstr>
      <vt:lpstr>Transfeminine Pelvic floor pain</vt:lpstr>
      <vt:lpstr>Factors in managing transmasculine persons and pain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Endometriosis and pelvic pain in transmasculine and gender non-conforming individuals</dc:title>
  <dc:creator>SHANTI MOHLING</dc:creator>
  <cp:lastModifiedBy>Shanti Mohling</cp:lastModifiedBy>
  <cp:revision>5</cp:revision>
  <dcterms:created xsi:type="dcterms:W3CDTF">2020-09-17T05:01:36Z</dcterms:created>
  <dcterms:modified xsi:type="dcterms:W3CDTF">2020-09-17T16:10:55Z</dcterms:modified>
</cp:coreProperties>
</file>